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1" r:id="rId2"/>
    <p:sldId id="278" r:id="rId3"/>
    <p:sldId id="279" r:id="rId4"/>
    <p:sldId id="280" r:id="rId5"/>
    <p:sldId id="256" r:id="rId6"/>
    <p:sldId id="259" r:id="rId7"/>
    <p:sldId id="260" r:id="rId8"/>
    <p:sldId id="261" r:id="rId9"/>
    <p:sldId id="262" r:id="rId10"/>
    <p:sldId id="267" r:id="rId11"/>
    <p:sldId id="268" r:id="rId12"/>
    <p:sldId id="272" r:id="rId13"/>
    <p:sldId id="269" r:id="rId14"/>
    <p:sldId id="270" r:id="rId15"/>
    <p:sldId id="275" r:id="rId16"/>
    <p:sldId id="263" r:id="rId17"/>
    <p:sldId id="273" r:id="rId18"/>
    <p:sldId id="257" r:id="rId19"/>
    <p:sldId id="274" r:id="rId20"/>
    <p:sldId id="265"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nHafuvXyn7qZMiRW6fPsg==" hashData="vVTO1zx2pmfJWV3CdIFAnuU6xn//ATimGfJWyBWERr91/3jozxZYaoKtgtBMSRg3l24olOROk7//bbjzGXky2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3248" autoAdjust="0"/>
  </p:normalViewPr>
  <p:slideViewPr>
    <p:cSldViewPr showGuides="1">
      <p:cViewPr varScale="1">
        <p:scale>
          <a:sx n="87" d="100"/>
          <a:sy n="87" d="100"/>
        </p:scale>
        <p:origin x="1824" y="184"/>
      </p:cViewPr>
      <p:guideLst>
        <p:guide orient="horz" pos="2160"/>
        <p:guide pos="2880"/>
      </p:guideLst>
    </p:cSldViewPr>
  </p:slideViewPr>
  <p:notesTextViewPr>
    <p:cViewPr>
      <p:scale>
        <a:sx n="1" d="1"/>
        <a:sy n="1" d="1"/>
      </p:scale>
      <p:origin x="0" y="0"/>
    </p:cViewPr>
  </p:notesTextViewPr>
  <p:sorterViewPr>
    <p:cViewPr>
      <p:scale>
        <a:sx n="130" d="100"/>
        <a:sy n="130" d="100"/>
      </p:scale>
      <p:origin x="0" y="-33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88AC8-A39A-44CC-B5B9-C99B00F9495E}" type="datetimeFigureOut">
              <a:rPr lang="en-US" smtClean="0"/>
              <a:t>5/22/18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060B5-8186-4391-8904-2E261D57D2A2}" type="slidenum">
              <a:rPr lang="en-US" smtClean="0"/>
              <a:t>‹#›</a:t>
            </a:fld>
            <a:endParaRPr lang="en-US"/>
          </a:p>
        </p:txBody>
      </p:sp>
    </p:spTree>
    <p:extLst>
      <p:ext uri="{BB962C8B-B14F-4D97-AF65-F5344CB8AC3E}">
        <p14:creationId xmlns:p14="http://schemas.microsoft.com/office/powerpoint/2010/main" val="1191281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omic Sans MS" panose="030F0702030302020204" pitchFamily="66" charset="0"/>
              </a:rPr>
              <a:t>Look at the pictures pick the number for the picture you think is an insect. Remember,</a:t>
            </a:r>
            <a:r>
              <a:rPr lang="en-US" b="1" baseline="0" dirty="0">
                <a:latin typeface="Comic Sans MS" panose="030F0702030302020204" pitchFamily="66" charset="0"/>
              </a:rPr>
              <a:t> insects have 6 legs, but it is not always easy to see all of the legs and many insects only have them when they are all grown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latin typeface="Comic Sans MS" panose="030F0702030302020204" pitchFamily="66" charset="0"/>
              </a:rPr>
              <a:t>Hint:</a:t>
            </a:r>
            <a:r>
              <a:rPr lang="en-US" b="1" dirty="0">
                <a:latin typeface="Comic Sans MS" panose="030F0702030302020204" pitchFamily="66" charset="0"/>
              </a:rPr>
              <a:t> There are </a:t>
            </a:r>
            <a:r>
              <a:rPr lang="en-US" b="1" u="sng" dirty="0">
                <a:latin typeface="Comic Sans MS" panose="030F0702030302020204" pitchFamily="66" charset="0"/>
              </a:rPr>
              <a:t>four</a:t>
            </a:r>
            <a:r>
              <a:rPr lang="en-US" b="1" dirty="0">
                <a:latin typeface="Comic Sans MS" panose="030F0702030302020204" pitchFamily="66" charset="0"/>
              </a:rPr>
              <a:t> pictures of insects!</a:t>
            </a:r>
          </a:p>
        </p:txBody>
      </p:sp>
      <p:sp>
        <p:nvSpPr>
          <p:cNvPr id="4" name="Slide Number Placeholder 3"/>
          <p:cNvSpPr>
            <a:spLocks noGrp="1"/>
          </p:cNvSpPr>
          <p:nvPr>
            <p:ph type="sldNum" sz="quarter" idx="10"/>
          </p:nvPr>
        </p:nvSpPr>
        <p:spPr/>
        <p:txBody>
          <a:bodyPr/>
          <a:lstStyle/>
          <a:p>
            <a:fld id="{169060B5-8186-4391-8904-2E261D57D2A2}" type="slidenum">
              <a:rPr lang="en-US" smtClean="0"/>
              <a:t>18</a:t>
            </a:fld>
            <a:endParaRPr lang="en-US"/>
          </a:p>
        </p:txBody>
      </p:sp>
    </p:spTree>
    <p:extLst>
      <p:ext uri="{BB962C8B-B14F-4D97-AF65-F5344CB8AC3E}">
        <p14:creationId xmlns:p14="http://schemas.microsoft.com/office/powerpoint/2010/main" val="2633952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Discussion:</a:t>
            </a:r>
          </a:p>
          <a:p>
            <a:r>
              <a:rPr lang="en-US" sz="1200" dirty="0"/>
              <a:t>Based just on knowing insects have six legs you probably spotted numbers 3, 6, and 15. But some of you may have forgotten that caterpillars grow up to be butterflies and are insects, too! The caterpillar seems to have a lot of legs. The stumpy ones in</a:t>
            </a:r>
            <a:r>
              <a:rPr lang="en-US" sz="1200" baseline="0" dirty="0"/>
              <a:t> the middle are called </a:t>
            </a:r>
            <a:r>
              <a:rPr lang="en-US" sz="1200" baseline="0" dirty="0" err="1"/>
              <a:t>prolegs</a:t>
            </a:r>
            <a:r>
              <a:rPr lang="en-US" sz="1200" baseline="0" dirty="0"/>
              <a:t>. </a:t>
            </a:r>
            <a:r>
              <a:rPr lang="en-US" sz="1200" dirty="0"/>
              <a:t>If you look carefully you may have spotted the row of hook-like, true</a:t>
            </a:r>
            <a:r>
              <a:rPr lang="en-US" sz="1200" baseline="0" dirty="0"/>
              <a:t> </a:t>
            </a:r>
            <a:r>
              <a:rPr lang="en-US" sz="1200" dirty="0"/>
              <a:t>legs toward the head end of the caterpillar. If you count those, there are 6 of them. Those six true legs are the only hint this</a:t>
            </a:r>
            <a:r>
              <a:rPr lang="en-US" sz="1200" baseline="0" dirty="0"/>
              <a:t> caterpillar is a baby insect. </a:t>
            </a:r>
            <a:r>
              <a:rPr lang="en-US" sz="1200" dirty="0"/>
              <a:t>Some of you may have miscounted the spiders legs – spiders look a little like insects, but they have 8 legs that they use for moving around (walking legs) and that makes them arachnids (Ah-RACK-</a:t>
            </a:r>
            <a:r>
              <a:rPr lang="en-US" sz="1200" dirty="0" err="1"/>
              <a:t>nids</a:t>
            </a:r>
            <a:r>
              <a:rPr lang="en-US" sz="1200" dirty="0"/>
              <a:t>), not insects. Spiders, scorpions and ticks are arachnids (In</a:t>
            </a:r>
            <a:r>
              <a:rPr lang="en-US" sz="1200" baseline="0" dirty="0"/>
              <a:t> Greek mythology, </a:t>
            </a:r>
            <a:r>
              <a:rPr lang="en-US" sz="1200" dirty="0"/>
              <a:t>Arachne was a weaver who challenged Athena to a weaving contest and was turned into</a:t>
            </a:r>
            <a:r>
              <a:rPr lang="en-US" sz="1200" baseline="0" dirty="0"/>
              <a:t> a spider for her troubles)</a:t>
            </a:r>
            <a:r>
              <a:rPr lang="en-US" sz="1200" dirty="0"/>
              <a:t>.</a:t>
            </a:r>
            <a:r>
              <a:rPr lang="en-US" sz="1200" baseline="0" dirty="0"/>
              <a:t> </a:t>
            </a:r>
            <a:r>
              <a:rPr lang="en-US" sz="1200" dirty="0"/>
              <a:t>The other living things on the page have either too many legs, not enough, or no legs at all! Some are not even animals. Figuring out what is an animal and what isn’t can be tricky and we won’t get into that right now. Just know that life on this planet is varied, wonderful, and precious. We should try to preserve as many different kinds of living things as possible. Having many different kinds of living things is good for the planet, good for a healthy environment – and that is good for us!</a:t>
            </a:r>
          </a:p>
          <a:p>
            <a:endParaRPr lang="en-US" dirty="0"/>
          </a:p>
          <a:p>
            <a:endParaRPr lang="en-US" dirty="0"/>
          </a:p>
        </p:txBody>
      </p:sp>
      <p:sp>
        <p:nvSpPr>
          <p:cNvPr id="4" name="Slide Number Placeholder 3"/>
          <p:cNvSpPr>
            <a:spLocks noGrp="1"/>
          </p:cNvSpPr>
          <p:nvPr>
            <p:ph type="sldNum" sz="quarter" idx="10"/>
          </p:nvPr>
        </p:nvSpPr>
        <p:spPr/>
        <p:txBody>
          <a:bodyPr/>
          <a:lstStyle/>
          <a:p>
            <a:fld id="{169060B5-8186-4391-8904-2E261D57D2A2}" type="slidenum">
              <a:rPr lang="en-US" smtClean="0"/>
              <a:t>19</a:t>
            </a:fld>
            <a:endParaRPr lang="en-US"/>
          </a:p>
        </p:txBody>
      </p:sp>
    </p:spTree>
    <p:extLst>
      <p:ext uri="{BB962C8B-B14F-4D97-AF65-F5344CB8AC3E}">
        <p14:creationId xmlns:p14="http://schemas.microsoft.com/office/powerpoint/2010/main" val="3482142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060B5-8186-4391-8904-2E261D57D2A2}" type="slidenum">
              <a:rPr lang="en-US" smtClean="0"/>
              <a:t>20</a:t>
            </a:fld>
            <a:endParaRPr lang="en-US"/>
          </a:p>
        </p:txBody>
      </p:sp>
    </p:spTree>
    <p:extLst>
      <p:ext uri="{BB962C8B-B14F-4D97-AF65-F5344CB8AC3E}">
        <p14:creationId xmlns:p14="http://schemas.microsoft.com/office/powerpoint/2010/main" val="70772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3C304F-8F32-411F-ADED-D71D9AFFC323}"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416459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304F-8F32-411F-ADED-D71D9AFFC323}"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89307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304F-8F32-411F-ADED-D71D9AFFC323}"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803104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3C304F-8F32-411F-ADED-D71D9AFFC323}"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75830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3C304F-8F32-411F-ADED-D71D9AFFC323}" type="datetimeFigureOut">
              <a:rPr lang="en-US" smtClean="0"/>
              <a:t>5/22/18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166980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3C304F-8F32-411F-ADED-D71D9AFFC323}"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58653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3C304F-8F32-411F-ADED-D71D9AFFC323}" type="datetimeFigureOut">
              <a:rPr lang="en-US" smtClean="0"/>
              <a:t>5/22/18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3492080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3C304F-8F32-411F-ADED-D71D9AFFC323}" type="datetimeFigureOut">
              <a:rPr lang="en-US" smtClean="0"/>
              <a:t>5/22/18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243659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C304F-8F32-411F-ADED-D71D9AFFC323}" type="datetimeFigureOut">
              <a:rPr lang="en-US" smtClean="0"/>
              <a:t>5/22/18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203927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C304F-8F32-411F-ADED-D71D9AFFC323}"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1729408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3C304F-8F32-411F-ADED-D71D9AFFC323}" type="datetimeFigureOut">
              <a:rPr lang="en-US" smtClean="0"/>
              <a:t>5/22/18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D0190-8B6A-4E35-B864-54A657117033}" type="slidenum">
              <a:rPr lang="en-US" smtClean="0"/>
              <a:t>‹#›</a:t>
            </a:fld>
            <a:endParaRPr lang="en-US"/>
          </a:p>
        </p:txBody>
      </p:sp>
    </p:spTree>
    <p:extLst>
      <p:ext uri="{BB962C8B-B14F-4D97-AF65-F5344CB8AC3E}">
        <p14:creationId xmlns:p14="http://schemas.microsoft.com/office/powerpoint/2010/main" val="233864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C304F-8F32-411F-ADED-D71D9AFFC323}" type="datetimeFigureOut">
              <a:rPr lang="en-US" smtClean="0"/>
              <a:t>5/22/18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D0190-8B6A-4E35-B864-54A657117033}" type="slidenum">
              <a:rPr lang="en-US" smtClean="0"/>
              <a:t>‹#›</a:t>
            </a:fld>
            <a:endParaRPr lang="en-US"/>
          </a:p>
        </p:txBody>
      </p:sp>
    </p:spTree>
    <p:extLst>
      <p:ext uri="{BB962C8B-B14F-4D97-AF65-F5344CB8AC3E}">
        <p14:creationId xmlns:p14="http://schemas.microsoft.com/office/powerpoint/2010/main" val="92380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cahagele@sgvmosquito.org"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1.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gi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png"/><Relationship Id="rId7" Type="http://schemas.openxmlformats.org/officeDocument/2006/relationships/image" Target="../media/image25.jpg"/><Relationship Id="rId12"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g"/><Relationship Id="rId5" Type="http://schemas.openxmlformats.org/officeDocument/2006/relationships/image" Target="../media/image23.png"/><Relationship Id="rId10" Type="http://schemas.openxmlformats.org/officeDocument/2006/relationships/image" Target="../media/image28.jp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460" y="69824"/>
            <a:ext cx="8915400" cy="6771084"/>
          </a:xfrm>
          <a:prstGeom prst="rect">
            <a:avLst/>
          </a:prstGeom>
          <a:noFill/>
        </p:spPr>
        <p:txBody>
          <a:bodyPr wrap="square" rtlCol="0">
            <a:spAutoFit/>
          </a:bodyPr>
          <a:lstStyle/>
          <a:p>
            <a:pPr algn="ctr"/>
            <a:endParaRPr lang="en-US" sz="2800" b="1" dirty="0">
              <a:latin typeface="Comic Sans MS" panose="030F0702030302020204" pitchFamily="66" charset="0"/>
            </a:endParaRPr>
          </a:p>
          <a:p>
            <a:pPr algn="ctr"/>
            <a:r>
              <a:rPr lang="en-US" sz="4400" b="1" dirty="0">
                <a:latin typeface="Comic Sans MS" panose="030F0702030302020204" pitchFamily="66" charset="0"/>
              </a:rPr>
              <a:t>First Grade Teachers!</a:t>
            </a:r>
          </a:p>
          <a:p>
            <a:pPr algn="ctr"/>
            <a:endParaRPr lang="en-US" b="1" dirty="0">
              <a:latin typeface="Comic Sans MS" panose="030F0702030302020204" pitchFamily="66" charset="0"/>
            </a:endParaRPr>
          </a:p>
          <a:p>
            <a:pPr algn="ctr"/>
            <a:r>
              <a:rPr lang="en-US" sz="2800" dirty="0">
                <a:latin typeface="Comic Sans MS" panose="030F0702030302020204" pitchFamily="66" charset="0"/>
              </a:rPr>
              <a:t>Welcome to the Classroom Pre-visit Materials!</a:t>
            </a:r>
          </a:p>
          <a:p>
            <a:pPr algn="ctr"/>
            <a:endParaRPr lang="en-US" sz="1200" dirty="0">
              <a:latin typeface="Comic Sans MS" panose="030F0702030302020204" pitchFamily="66" charset="0"/>
            </a:endParaRPr>
          </a:p>
          <a:p>
            <a:r>
              <a:rPr lang="en-US" dirty="0"/>
              <a:t>Please use this material as you see fit. It is the intent of the classroom pre-visit material to get all students “on the same page” in their basic knowledge of insects (as animals comparable to humans and pets) and to prepare your students for the “Growth and Development” presentation they will watch during our visit. Included are words and concepts your students may hear during the presentation and the basics of insect form and biology.</a:t>
            </a:r>
          </a:p>
          <a:p>
            <a:endParaRPr lang="en-US" dirty="0"/>
          </a:p>
          <a:p>
            <a:r>
              <a:rPr lang="en-US" dirty="0"/>
              <a:t>The pre-visit material is new to our Education Program and your opinion and feedback is the best way to tailor the material to your needs. Please click on the link at the end and tell us how we can improve. Thank you!</a:t>
            </a:r>
          </a:p>
          <a:p>
            <a:endParaRPr lang="en-US" dirty="0"/>
          </a:p>
          <a:p>
            <a:r>
              <a:rPr lang="en-US" b="1" dirty="0"/>
              <a:t>Please note: </a:t>
            </a:r>
            <a:r>
              <a:rPr lang="en-US" dirty="0"/>
              <a:t>As always, we strive to reduce our impact on the planet by presenting this material electronically rather than on paper. If this format is not optimal for your classroom, please let us know, along with any other suggestions, to make our visit to your school the best it can be.</a:t>
            </a:r>
          </a:p>
          <a:p>
            <a:pPr algn="ctr"/>
            <a:endParaRPr lang="en-US" dirty="0"/>
          </a:p>
          <a:p>
            <a:pPr algn="ctr"/>
            <a:r>
              <a:rPr lang="en-US" dirty="0"/>
              <a:t>Our Education Specialist, Carol Anne Hagele, can be reached at </a:t>
            </a:r>
            <a:r>
              <a:rPr lang="en-US" dirty="0">
                <a:hlinkClick r:id="rId2"/>
              </a:rPr>
              <a:t>cahagele@sgvmosquito.org</a:t>
            </a:r>
            <a:endParaRPr lang="en-US" dirty="0"/>
          </a:p>
          <a:p>
            <a:pPr algn="ctr"/>
            <a:r>
              <a:rPr lang="en-US" dirty="0"/>
              <a:t>or by calling her direct line: (626) 214-0725</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1219914" cy="1209748"/>
          </a:xfrm>
          <a:prstGeom prst="rect">
            <a:avLst/>
          </a:prstGeom>
        </p:spPr>
      </p:pic>
    </p:spTree>
    <p:extLst>
      <p:ext uri="{BB962C8B-B14F-4D97-AF65-F5344CB8AC3E}">
        <p14:creationId xmlns:p14="http://schemas.microsoft.com/office/powerpoint/2010/main" val="3802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Do Insects Need?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2" name="TextBox 1"/>
          <p:cNvSpPr txBox="1"/>
          <p:nvPr/>
        </p:nvSpPr>
        <p:spPr>
          <a:xfrm>
            <a:off x="5410200" y="3124200"/>
            <a:ext cx="3581400" cy="1815882"/>
          </a:xfrm>
          <a:prstGeom prst="rect">
            <a:avLst/>
          </a:prstGeom>
          <a:noFill/>
        </p:spPr>
        <p:txBody>
          <a:bodyPr wrap="square" rtlCol="0">
            <a:spAutoFit/>
          </a:bodyPr>
          <a:lstStyle/>
          <a:p>
            <a:r>
              <a:rPr lang="en-US" sz="2800" b="1" dirty="0">
                <a:latin typeface="Comic Sans MS" panose="030F0702030302020204" pitchFamily="66" charset="0"/>
              </a:rPr>
              <a:t>Insects have basic needs just like other animals,</a:t>
            </a:r>
          </a:p>
          <a:p>
            <a:r>
              <a:rPr lang="en-US" sz="2800" b="1" dirty="0">
                <a:latin typeface="Comic Sans MS" panose="030F0702030302020204" pitchFamily="66" charset="0"/>
              </a:rPr>
              <a:t>and just like us!</a:t>
            </a:r>
          </a:p>
        </p:txBody>
      </p:sp>
    </p:spTree>
    <p:extLst>
      <p:ext uri="{BB962C8B-B14F-4D97-AF65-F5344CB8AC3E}">
        <p14:creationId xmlns:p14="http://schemas.microsoft.com/office/powerpoint/2010/main" val="1223753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Do Insects Need?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2" name="TextBox 1"/>
          <p:cNvSpPr txBox="1"/>
          <p:nvPr/>
        </p:nvSpPr>
        <p:spPr>
          <a:xfrm>
            <a:off x="5692629" y="2510501"/>
            <a:ext cx="3429000" cy="2677656"/>
          </a:xfrm>
          <a:prstGeom prst="rect">
            <a:avLst/>
          </a:prstGeom>
          <a:noFill/>
        </p:spPr>
        <p:txBody>
          <a:bodyPr wrap="square" rtlCol="0">
            <a:spAutoFit/>
          </a:bodyPr>
          <a:lstStyle/>
          <a:p>
            <a:r>
              <a:rPr lang="en-US" sz="2800" b="1" dirty="0">
                <a:latin typeface="Comic Sans MS" panose="030F0702030302020204" pitchFamily="66" charset="0"/>
              </a:rPr>
              <a:t>Insects need air, water, and food. Just like we do. They also need a place where their babies can grow.</a:t>
            </a:r>
          </a:p>
        </p:txBody>
      </p:sp>
    </p:spTree>
    <p:extLst>
      <p:ext uri="{BB962C8B-B14F-4D97-AF65-F5344CB8AC3E}">
        <p14:creationId xmlns:p14="http://schemas.microsoft.com/office/powerpoint/2010/main" val="2316415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Do Insects Need?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2" name="TextBox 1"/>
          <p:cNvSpPr txBox="1"/>
          <p:nvPr/>
        </p:nvSpPr>
        <p:spPr>
          <a:xfrm>
            <a:off x="5334000" y="3156831"/>
            <a:ext cx="3589789" cy="1384995"/>
          </a:xfrm>
          <a:prstGeom prst="rect">
            <a:avLst/>
          </a:prstGeom>
          <a:noFill/>
        </p:spPr>
        <p:txBody>
          <a:bodyPr wrap="square" rtlCol="0">
            <a:spAutoFit/>
          </a:bodyPr>
          <a:lstStyle/>
          <a:p>
            <a:pPr algn="ctr"/>
            <a:r>
              <a:rPr lang="en-US" sz="2800" b="1" dirty="0">
                <a:latin typeface="Comic Sans MS" panose="030F0702030302020204" pitchFamily="66" charset="0"/>
              </a:rPr>
              <a:t>Each kind of baby insect has their own special needs. </a:t>
            </a:r>
          </a:p>
        </p:txBody>
      </p:sp>
    </p:spTree>
    <p:extLst>
      <p:ext uri="{BB962C8B-B14F-4D97-AF65-F5344CB8AC3E}">
        <p14:creationId xmlns:p14="http://schemas.microsoft.com/office/powerpoint/2010/main" val="3653981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Do Insects Need?</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216" y="860286"/>
            <a:ext cx="4791567" cy="1959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590800"/>
            <a:ext cx="9143999" cy="1384995"/>
          </a:xfrm>
          <a:prstGeom prst="rect">
            <a:avLst/>
          </a:prstGeom>
          <a:noFill/>
        </p:spPr>
        <p:txBody>
          <a:bodyPr wrap="square" rtlCol="0">
            <a:spAutoFit/>
          </a:bodyPr>
          <a:lstStyle/>
          <a:p>
            <a:pPr algn="ctr"/>
            <a:r>
              <a:rPr lang="en-US" sz="2800" b="1" dirty="0">
                <a:latin typeface="Comic Sans MS" panose="030F0702030302020204" pitchFamily="66" charset="0"/>
              </a:rPr>
              <a:t>This is an ant. Baby ants are helpless and need a lot of care when they hatch. They live in an underground nest. Many adult ants care for them.</a:t>
            </a:r>
          </a:p>
        </p:txBody>
      </p:sp>
      <p:pic>
        <p:nvPicPr>
          <p:cNvPr id="3" name="Picture 2"/>
          <p:cNvPicPr>
            <a:picLocks noChangeAspect="1"/>
          </p:cNvPicPr>
          <p:nvPr/>
        </p:nvPicPr>
        <p:blipFill>
          <a:blip r:embed="rId3"/>
          <a:stretch>
            <a:fillRect/>
          </a:stretch>
        </p:blipFill>
        <p:spPr>
          <a:xfrm>
            <a:off x="3786257" y="4145063"/>
            <a:ext cx="5357743" cy="2461260"/>
          </a:xfrm>
          <a:prstGeom prst="rect">
            <a:avLst/>
          </a:prstGeom>
        </p:spPr>
      </p:pic>
      <p:pic>
        <p:nvPicPr>
          <p:cNvPr id="5" name="Picture 4"/>
          <p:cNvPicPr>
            <a:picLocks noChangeAspect="1"/>
          </p:cNvPicPr>
          <p:nvPr/>
        </p:nvPicPr>
        <p:blipFill rotWithShape="1">
          <a:blip r:embed="rId4"/>
          <a:srcRect t="10000" b="5555"/>
          <a:stretch/>
        </p:blipFill>
        <p:spPr>
          <a:xfrm>
            <a:off x="0" y="4145063"/>
            <a:ext cx="3886200" cy="2461260"/>
          </a:xfrm>
          <a:prstGeom prst="rect">
            <a:avLst/>
          </a:prstGeom>
        </p:spPr>
      </p:pic>
    </p:spTree>
    <p:extLst>
      <p:ext uri="{BB962C8B-B14F-4D97-AF65-F5344CB8AC3E}">
        <p14:creationId xmlns:p14="http://schemas.microsoft.com/office/powerpoint/2010/main" val="2962279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Do Insects Need?</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3432" b="11906"/>
          <a:stretch/>
        </p:blipFill>
        <p:spPr>
          <a:xfrm flipH="1">
            <a:off x="1142999" y="762000"/>
            <a:ext cx="6858000" cy="2256503"/>
          </a:xfrm>
          <a:prstGeom prst="rect">
            <a:avLst/>
          </a:prstGeom>
        </p:spPr>
      </p:pic>
      <p:sp>
        <p:nvSpPr>
          <p:cNvPr id="2" name="TextBox 1"/>
          <p:cNvSpPr txBox="1"/>
          <p:nvPr/>
        </p:nvSpPr>
        <p:spPr>
          <a:xfrm>
            <a:off x="0" y="2910394"/>
            <a:ext cx="9144000" cy="1815882"/>
          </a:xfrm>
          <a:prstGeom prst="rect">
            <a:avLst/>
          </a:prstGeom>
          <a:noFill/>
        </p:spPr>
        <p:txBody>
          <a:bodyPr wrap="square" rtlCol="0">
            <a:spAutoFit/>
          </a:bodyPr>
          <a:lstStyle/>
          <a:p>
            <a:pPr algn="ctr"/>
            <a:r>
              <a:rPr lang="en-US" sz="2800" b="1" dirty="0">
                <a:latin typeface="Comic Sans MS" panose="030F0702030302020204" pitchFamily="66" charset="0"/>
              </a:rPr>
              <a:t>This is a mosquito. Baby mosquitoes can take care of themselves as soon as they hatch. But they must live in water where they can eat and grow. Without water they will quickly dry up and die. </a:t>
            </a:r>
          </a:p>
        </p:txBody>
      </p:sp>
      <p:pic>
        <p:nvPicPr>
          <p:cNvPr id="3" name="Picture 2"/>
          <p:cNvPicPr>
            <a:picLocks noChangeAspect="1"/>
          </p:cNvPicPr>
          <p:nvPr/>
        </p:nvPicPr>
        <p:blipFill rotWithShape="1">
          <a:blip r:embed="rId3"/>
          <a:srcRect t="24532" b="39513"/>
          <a:stretch/>
        </p:blipFill>
        <p:spPr>
          <a:xfrm>
            <a:off x="0" y="4688057"/>
            <a:ext cx="9144000" cy="2194561"/>
          </a:xfrm>
          <a:prstGeom prst="rect">
            <a:avLst/>
          </a:prstGeom>
        </p:spPr>
      </p:pic>
    </p:spTree>
    <p:extLst>
      <p:ext uri="{BB962C8B-B14F-4D97-AF65-F5344CB8AC3E}">
        <p14:creationId xmlns:p14="http://schemas.microsoft.com/office/powerpoint/2010/main" val="3430532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How Insects Grow</a:t>
            </a:r>
          </a:p>
        </p:txBody>
      </p:sp>
      <p:sp>
        <p:nvSpPr>
          <p:cNvPr id="3" name="TextBox 2"/>
          <p:cNvSpPr txBox="1"/>
          <p:nvPr/>
        </p:nvSpPr>
        <p:spPr>
          <a:xfrm>
            <a:off x="163895" y="5266229"/>
            <a:ext cx="8816210" cy="1477328"/>
          </a:xfrm>
          <a:prstGeom prst="rect">
            <a:avLst/>
          </a:prstGeom>
          <a:noFill/>
        </p:spPr>
        <p:txBody>
          <a:bodyPr wrap="square" rtlCol="0">
            <a:spAutoFit/>
          </a:bodyPr>
          <a:lstStyle/>
          <a:p>
            <a:pPr algn="ctr"/>
            <a:r>
              <a:rPr lang="en-US" dirty="0">
                <a:latin typeface="Comic Sans MS" panose="030F0702030302020204" pitchFamily="66" charset="0"/>
              </a:rPr>
              <a:t>Insects with “complete” life cycles stop eating when they start to turn into adults, but other kinds of insects don’t do that. Those with “incomplete” life cycles are active and eating right up until they shed their last baby exoskeleton. What wiggles out is an adult insect. Each stage between molts is called an instar. Some insects move from a life in the water to a life on land (or in the air)! </a:t>
            </a:r>
          </a:p>
        </p:txBody>
      </p:sp>
      <p:pic>
        <p:nvPicPr>
          <p:cNvPr id="5" name="Picture 4"/>
          <p:cNvPicPr>
            <a:picLocks noChangeAspect="1"/>
          </p:cNvPicPr>
          <p:nvPr/>
        </p:nvPicPr>
        <p:blipFill>
          <a:blip r:embed="rId2"/>
          <a:stretch>
            <a:fillRect/>
          </a:stretch>
        </p:blipFill>
        <p:spPr>
          <a:xfrm>
            <a:off x="2698458" y="936486"/>
            <a:ext cx="2966121" cy="2340114"/>
          </a:xfrm>
          <a:prstGeom prst="rect">
            <a:avLst/>
          </a:prstGeom>
        </p:spPr>
      </p:pic>
      <p:pic>
        <p:nvPicPr>
          <p:cNvPr id="6" name="Picture 5"/>
          <p:cNvPicPr>
            <a:picLocks noChangeAspect="1"/>
          </p:cNvPicPr>
          <p:nvPr/>
        </p:nvPicPr>
        <p:blipFill>
          <a:blip r:embed="rId3"/>
          <a:stretch>
            <a:fillRect/>
          </a:stretch>
        </p:blipFill>
        <p:spPr>
          <a:xfrm>
            <a:off x="342900" y="3594440"/>
            <a:ext cx="5521464" cy="1661961"/>
          </a:xfrm>
          <a:prstGeom prst="rect">
            <a:avLst/>
          </a:prstGeom>
        </p:spPr>
      </p:pic>
      <p:pic>
        <p:nvPicPr>
          <p:cNvPr id="7" name="Picture 6"/>
          <p:cNvPicPr>
            <a:picLocks noChangeAspect="1"/>
          </p:cNvPicPr>
          <p:nvPr/>
        </p:nvPicPr>
        <p:blipFill>
          <a:blip r:embed="rId4"/>
          <a:stretch>
            <a:fillRect/>
          </a:stretch>
        </p:blipFill>
        <p:spPr>
          <a:xfrm>
            <a:off x="5839197" y="3275201"/>
            <a:ext cx="1319789" cy="1982599"/>
          </a:xfrm>
          <a:prstGeom prst="rect">
            <a:avLst/>
          </a:prstGeom>
        </p:spPr>
      </p:pic>
      <p:pic>
        <p:nvPicPr>
          <p:cNvPr id="8" name="Picture 7"/>
          <p:cNvPicPr>
            <a:picLocks noChangeAspect="1"/>
          </p:cNvPicPr>
          <p:nvPr/>
        </p:nvPicPr>
        <p:blipFill>
          <a:blip r:embed="rId5"/>
          <a:stretch>
            <a:fillRect/>
          </a:stretch>
        </p:blipFill>
        <p:spPr>
          <a:xfrm>
            <a:off x="7155809" y="3274949"/>
            <a:ext cx="1580507" cy="1983900"/>
          </a:xfrm>
          <a:prstGeom prst="rect">
            <a:avLst/>
          </a:prstGeom>
        </p:spPr>
      </p:pic>
      <p:pic>
        <p:nvPicPr>
          <p:cNvPr id="9" name="Picture 8"/>
          <p:cNvPicPr>
            <a:picLocks noChangeAspect="1"/>
          </p:cNvPicPr>
          <p:nvPr/>
        </p:nvPicPr>
        <p:blipFill rotWithShape="1">
          <a:blip r:embed="rId6"/>
          <a:srcRect l="-731"/>
          <a:stretch/>
        </p:blipFill>
        <p:spPr>
          <a:xfrm>
            <a:off x="5184943" y="933437"/>
            <a:ext cx="3551373" cy="2340113"/>
          </a:xfrm>
          <a:prstGeom prst="rect">
            <a:avLst/>
          </a:prstGeom>
        </p:spPr>
      </p:pic>
      <p:pic>
        <p:nvPicPr>
          <p:cNvPr id="10" name="Picture 9"/>
          <p:cNvPicPr>
            <a:picLocks noChangeAspect="1"/>
          </p:cNvPicPr>
          <p:nvPr/>
        </p:nvPicPr>
        <p:blipFill>
          <a:blip r:embed="rId7"/>
          <a:stretch>
            <a:fillRect/>
          </a:stretch>
        </p:blipFill>
        <p:spPr>
          <a:xfrm>
            <a:off x="259269" y="935088"/>
            <a:ext cx="2696121" cy="2493912"/>
          </a:xfrm>
          <a:prstGeom prst="rect">
            <a:avLst/>
          </a:prstGeom>
        </p:spPr>
      </p:pic>
      <p:sp>
        <p:nvSpPr>
          <p:cNvPr id="11" name="TextBox 10"/>
          <p:cNvSpPr txBox="1"/>
          <p:nvPr/>
        </p:nvSpPr>
        <p:spPr>
          <a:xfrm>
            <a:off x="142223" y="3661320"/>
            <a:ext cx="3362977" cy="646331"/>
          </a:xfrm>
          <a:prstGeom prst="rect">
            <a:avLst/>
          </a:prstGeom>
          <a:noFill/>
        </p:spPr>
        <p:txBody>
          <a:bodyPr wrap="square" rtlCol="0">
            <a:spAutoFit/>
          </a:bodyPr>
          <a:lstStyle/>
          <a:p>
            <a:r>
              <a:rPr lang="en-US" sz="1200" b="1" dirty="0">
                <a:latin typeface="Comic Sans MS" panose="030F0702030302020204" pitchFamily="66" charset="0"/>
              </a:rPr>
              <a:t>Dragonfly:</a:t>
            </a:r>
            <a:r>
              <a:rPr lang="en-US" sz="1200" dirty="0">
                <a:latin typeface="Comic Sans MS" panose="030F0702030302020204" pitchFamily="66" charset="0"/>
              </a:rPr>
              <a:t> “Incomplete,” </a:t>
            </a:r>
            <a:r>
              <a:rPr lang="en-US" sz="1200" b="1" dirty="0">
                <a:latin typeface="Comic Sans MS" panose="030F0702030302020204" pitchFamily="66" charset="0"/>
              </a:rPr>
              <a:t>no pupa stage</a:t>
            </a:r>
            <a:r>
              <a:rPr lang="en-US" sz="1200" dirty="0">
                <a:latin typeface="Comic Sans MS" panose="030F0702030302020204" pitchFamily="66" charset="0"/>
              </a:rPr>
              <a:t>, baby called a “nymph.” Each stage between molts is called an </a:t>
            </a:r>
            <a:r>
              <a:rPr lang="en-US" sz="1200" b="1" dirty="0">
                <a:latin typeface="Comic Sans MS" panose="030F0702030302020204" pitchFamily="66" charset="0"/>
              </a:rPr>
              <a:t>instar</a:t>
            </a:r>
            <a:r>
              <a:rPr lang="en-US" sz="1200" dirty="0">
                <a:latin typeface="Comic Sans MS" panose="030F0702030302020204" pitchFamily="66" charset="0"/>
              </a:rPr>
              <a:t>!</a:t>
            </a:r>
          </a:p>
        </p:txBody>
      </p:sp>
      <p:sp>
        <p:nvSpPr>
          <p:cNvPr id="12" name="TextBox 11"/>
          <p:cNvSpPr txBox="1"/>
          <p:nvPr/>
        </p:nvSpPr>
        <p:spPr>
          <a:xfrm>
            <a:off x="6220197" y="3276600"/>
            <a:ext cx="2390403" cy="461665"/>
          </a:xfrm>
          <a:prstGeom prst="rect">
            <a:avLst/>
          </a:prstGeom>
          <a:noFill/>
        </p:spPr>
        <p:txBody>
          <a:bodyPr wrap="square" rtlCol="0">
            <a:spAutoFit/>
          </a:bodyPr>
          <a:lstStyle/>
          <a:p>
            <a:pPr algn="ctr"/>
            <a:r>
              <a:rPr lang="en-US" sz="1200" dirty="0">
                <a:solidFill>
                  <a:schemeClr val="bg1"/>
                </a:solidFill>
                <a:latin typeface="Comic Sans MS" panose="030F0702030302020204" pitchFamily="66" charset="0"/>
              </a:rPr>
              <a:t>The adult dragonfly’s wings are almost dry!</a:t>
            </a:r>
          </a:p>
        </p:txBody>
      </p:sp>
      <p:cxnSp>
        <p:nvCxnSpPr>
          <p:cNvPr id="16" name="Straight Arrow Connector 15"/>
          <p:cNvCxnSpPr>
            <a:stCxn id="12" idx="2"/>
          </p:cNvCxnSpPr>
          <p:nvPr/>
        </p:nvCxnSpPr>
        <p:spPr>
          <a:xfrm>
            <a:off x="7415399" y="3738265"/>
            <a:ext cx="913698" cy="90993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85148" y="3741764"/>
            <a:ext cx="234852" cy="90643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1" y="1295400"/>
            <a:ext cx="1752599" cy="1015663"/>
          </a:xfrm>
          <a:prstGeom prst="rect">
            <a:avLst/>
          </a:prstGeom>
          <a:noFill/>
        </p:spPr>
        <p:txBody>
          <a:bodyPr wrap="square" rtlCol="0">
            <a:spAutoFit/>
          </a:bodyPr>
          <a:lstStyle/>
          <a:p>
            <a:pPr algn="r"/>
            <a:r>
              <a:rPr lang="en-US" sz="1200" b="1" dirty="0">
                <a:latin typeface="Comic Sans MS" panose="030F0702030302020204" pitchFamily="66" charset="0"/>
              </a:rPr>
              <a:t>Butterflies and mosquitoes: </a:t>
            </a:r>
            <a:r>
              <a:rPr lang="en-US" sz="1200" dirty="0">
                <a:latin typeface="Comic Sans MS" panose="030F0702030302020204" pitchFamily="66" charset="0"/>
              </a:rPr>
              <a:t>“complete,” baby called a </a:t>
            </a:r>
            <a:r>
              <a:rPr lang="en-US" sz="1200" b="1" dirty="0">
                <a:latin typeface="Comic Sans MS" panose="030F0702030302020204" pitchFamily="66" charset="0"/>
              </a:rPr>
              <a:t>larva</a:t>
            </a:r>
            <a:r>
              <a:rPr lang="en-US" sz="1200" dirty="0">
                <a:latin typeface="Comic Sans MS" panose="030F0702030302020204" pitchFamily="66" charset="0"/>
              </a:rPr>
              <a:t>, doesn’t eat as a </a:t>
            </a:r>
            <a:r>
              <a:rPr lang="en-US" sz="1200" b="1" dirty="0">
                <a:latin typeface="Comic Sans MS" panose="030F0702030302020204" pitchFamily="66" charset="0"/>
              </a:rPr>
              <a:t>pupa</a:t>
            </a:r>
            <a:r>
              <a:rPr lang="en-US" sz="1200" dirty="0">
                <a:latin typeface="Comic Sans MS" panose="030F0702030302020204" pitchFamily="66" charset="0"/>
              </a:rPr>
              <a:t>.</a:t>
            </a:r>
          </a:p>
        </p:txBody>
      </p:sp>
      <p:sp>
        <p:nvSpPr>
          <p:cNvPr id="20" name="TextBox 19"/>
          <p:cNvSpPr txBox="1"/>
          <p:nvPr/>
        </p:nvSpPr>
        <p:spPr>
          <a:xfrm>
            <a:off x="5230862" y="2238023"/>
            <a:ext cx="1030427" cy="1015663"/>
          </a:xfrm>
          <a:prstGeom prst="rect">
            <a:avLst/>
          </a:prstGeom>
          <a:solidFill>
            <a:schemeClr val="accent5">
              <a:lumMod val="75000"/>
              <a:alpha val="62000"/>
            </a:schemeClr>
          </a:solidFill>
        </p:spPr>
        <p:txBody>
          <a:bodyPr wrap="square" rtlCol="0">
            <a:spAutoFit/>
          </a:bodyPr>
          <a:lstStyle/>
          <a:p>
            <a:r>
              <a:rPr lang="en-US" sz="1200" dirty="0">
                <a:latin typeface="Comic Sans MS" panose="030F0702030302020204" pitchFamily="66" charset="0"/>
              </a:rPr>
              <a:t>Adult mosquito </a:t>
            </a:r>
            <a:r>
              <a:rPr lang="en-US" sz="1200" b="1" dirty="0">
                <a:latin typeface="Comic Sans MS" panose="030F0702030302020204" pitchFamily="66" charset="0"/>
              </a:rPr>
              <a:t>emerges</a:t>
            </a:r>
            <a:r>
              <a:rPr lang="en-US" sz="1200" dirty="0">
                <a:latin typeface="Comic Sans MS" panose="030F0702030302020204" pitchFamily="66" charset="0"/>
              </a:rPr>
              <a:t> from pupa with wings!</a:t>
            </a:r>
          </a:p>
        </p:txBody>
      </p:sp>
      <p:cxnSp>
        <p:nvCxnSpPr>
          <p:cNvPr id="22" name="Straight Arrow Connector 21"/>
          <p:cNvCxnSpPr/>
          <p:nvPr/>
        </p:nvCxnSpPr>
        <p:spPr>
          <a:xfrm flipV="1">
            <a:off x="6172200" y="2134826"/>
            <a:ext cx="326891" cy="234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620000" y="2919085"/>
            <a:ext cx="990600" cy="276999"/>
          </a:xfrm>
          <a:prstGeom prst="rect">
            <a:avLst/>
          </a:prstGeom>
          <a:solidFill>
            <a:schemeClr val="bg1">
              <a:alpha val="45000"/>
            </a:schemeClr>
          </a:solidFill>
        </p:spPr>
        <p:txBody>
          <a:bodyPr wrap="square" rtlCol="0">
            <a:spAutoFit/>
          </a:bodyPr>
          <a:lstStyle/>
          <a:p>
            <a:pPr algn="ctr"/>
            <a:r>
              <a:rPr lang="en-US" sz="1200" dirty="0">
                <a:latin typeface="Comic Sans MS" panose="030F0702030302020204" pitchFamily="66" charset="0"/>
              </a:rPr>
              <a:t>Pupa case! </a:t>
            </a:r>
          </a:p>
        </p:txBody>
      </p:sp>
      <p:cxnSp>
        <p:nvCxnSpPr>
          <p:cNvPr id="25" name="Straight Arrow Connector 24"/>
          <p:cNvCxnSpPr>
            <a:stCxn id="23" idx="1"/>
          </p:cNvCxnSpPr>
          <p:nvPr/>
        </p:nvCxnSpPr>
        <p:spPr>
          <a:xfrm flipH="1" flipV="1">
            <a:off x="7239000" y="2998741"/>
            <a:ext cx="381000" cy="5884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47131" y="4034135"/>
            <a:ext cx="866403" cy="461665"/>
          </a:xfrm>
          <a:prstGeom prst="rect">
            <a:avLst/>
          </a:prstGeom>
          <a:noFill/>
        </p:spPr>
        <p:txBody>
          <a:bodyPr wrap="square" rtlCol="0">
            <a:spAutoFit/>
          </a:bodyPr>
          <a:lstStyle/>
          <a:p>
            <a:pPr algn="ctr"/>
            <a:r>
              <a:rPr lang="en-US" sz="1200" dirty="0">
                <a:solidFill>
                  <a:schemeClr val="bg1"/>
                </a:solidFill>
                <a:latin typeface="Comic Sans MS" panose="030F0702030302020204" pitchFamily="66" charset="0"/>
              </a:rPr>
              <a:t>Adult emerging</a:t>
            </a:r>
          </a:p>
        </p:txBody>
      </p:sp>
      <p:cxnSp>
        <p:nvCxnSpPr>
          <p:cNvPr id="28" name="Straight Arrow Connector 27"/>
          <p:cNvCxnSpPr/>
          <p:nvPr/>
        </p:nvCxnSpPr>
        <p:spPr>
          <a:xfrm flipH="1">
            <a:off x="6705600" y="4475029"/>
            <a:ext cx="374733" cy="17317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Right Arrow 29"/>
          <p:cNvSpPr/>
          <p:nvPr/>
        </p:nvSpPr>
        <p:spPr>
          <a:xfrm>
            <a:off x="5451039" y="4121320"/>
            <a:ext cx="352798" cy="17693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TextBox 30"/>
          <p:cNvSpPr txBox="1"/>
          <p:nvPr/>
        </p:nvSpPr>
        <p:spPr>
          <a:xfrm>
            <a:off x="2453645" y="996427"/>
            <a:ext cx="533400" cy="276999"/>
          </a:xfrm>
          <a:prstGeom prst="rect">
            <a:avLst/>
          </a:prstGeom>
          <a:noFill/>
        </p:spPr>
        <p:txBody>
          <a:bodyPr wrap="square" rtlCol="0">
            <a:spAutoFit/>
          </a:bodyPr>
          <a:lstStyle/>
          <a:p>
            <a:pPr algn="ctr"/>
            <a:r>
              <a:rPr lang="en-US" sz="1200" dirty="0">
                <a:solidFill>
                  <a:schemeClr val="bg1">
                    <a:lumMod val="50000"/>
                  </a:schemeClr>
                </a:solidFill>
                <a:latin typeface="Comic Sans MS" panose="030F0702030302020204" pitchFamily="66" charset="0"/>
              </a:rPr>
              <a:t>larva</a:t>
            </a:r>
          </a:p>
        </p:txBody>
      </p:sp>
      <p:cxnSp>
        <p:nvCxnSpPr>
          <p:cNvPr id="33" name="Straight Arrow Connector 32"/>
          <p:cNvCxnSpPr/>
          <p:nvPr/>
        </p:nvCxnSpPr>
        <p:spPr>
          <a:xfrm flipH="1">
            <a:off x="2523840" y="1254326"/>
            <a:ext cx="164851" cy="12730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452103" y="3006631"/>
            <a:ext cx="515626" cy="276999"/>
          </a:xfrm>
          <a:prstGeom prst="rect">
            <a:avLst/>
          </a:prstGeom>
          <a:noFill/>
        </p:spPr>
        <p:txBody>
          <a:bodyPr wrap="square" rtlCol="0">
            <a:spAutoFit/>
          </a:bodyPr>
          <a:lstStyle/>
          <a:p>
            <a:pPr algn="ctr"/>
            <a:r>
              <a:rPr lang="en-US" sz="1200" dirty="0">
                <a:solidFill>
                  <a:schemeClr val="bg1">
                    <a:lumMod val="50000"/>
                  </a:schemeClr>
                </a:solidFill>
                <a:latin typeface="Comic Sans MS" panose="030F0702030302020204" pitchFamily="66" charset="0"/>
              </a:rPr>
              <a:t>pupa</a:t>
            </a:r>
          </a:p>
        </p:txBody>
      </p:sp>
      <p:cxnSp>
        <p:nvCxnSpPr>
          <p:cNvPr id="36" name="Straight Arrow Connector 35"/>
          <p:cNvCxnSpPr>
            <a:stCxn id="34" idx="0"/>
          </p:cNvCxnSpPr>
          <p:nvPr/>
        </p:nvCxnSpPr>
        <p:spPr>
          <a:xfrm flipH="1" flipV="1">
            <a:off x="2597970" y="2867388"/>
            <a:ext cx="111946" cy="139243"/>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825491" y="3201930"/>
            <a:ext cx="2528179" cy="276999"/>
          </a:xfrm>
          <a:prstGeom prst="rect">
            <a:avLst/>
          </a:prstGeom>
          <a:noFill/>
        </p:spPr>
        <p:txBody>
          <a:bodyPr wrap="square" rtlCol="0">
            <a:spAutoFit/>
          </a:bodyPr>
          <a:lstStyle/>
          <a:p>
            <a:r>
              <a:rPr lang="en-US" sz="1200" dirty="0">
                <a:latin typeface="Comic Sans MS" panose="030F0702030302020204" pitchFamily="66" charset="0"/>
              </a:rPr>
              <a:t>Mosquitoes have 4 larval instars</a:t>
            </a:r>
          </a:p>
        </p:txBody>
      </p:sp>
    </p:spTree>
    <p:extLst>
      <p:ext uri="{BB962C8B-B14F-4D97-AF65-F5344CB8AC3E}">
        <p14:creationId xmlns:p14="http://schemas.microsoft.com/office/powerpoint/2010/main" val="85175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P spid="20" grpId="0" animBg="1"/>
      <p:bldP spid="23" grpId="0" animBg="1"/>
      <p:bldP spid="26" grpId="0"/>
      <p:bldP spid="30"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Are You My Mommy?</a:t>
            </a:r>
          </a:p>
        </p:txBody>
      </p:sp>
      <p:sp>
        <p:nvSpPr>
          <p:cNvPr id="3" name="TextBox 2"/>
          <p:cNvSpPr txBox="1"/>
          <p:nvPr/>
        </p:nvSpPr>
        <p:spPr>
          <a:xfrm>
            <a:off x="36712" y="5840023"/>
            <a:ext cx="8846653" cy="923330"/>
          </a:xfrm>
          <a:prstGeom prst="rect">
            <a:avLst/>
          </a:prstGeom>
          <a:noFill/>
        </p:spPr>
        <p:txBody>
          <a:bodyPr wrap="square" rtlCol="0">
            <a:spAutoFit/>
          </a:bodyPr>
          <a:lstStyle/>
          <a:p>
            <a:pPr algn="ctr"/>
            <a:r>
              <a:rPr lang="en-US" dirty="0">
                <a:latin typeface="Comic Sans MS" panose="030F0702030302020204" pitchFamily="66" charset="0"/>
              </a:rPr>
              <a:t>All animals grow! Insects, too! Some babies look like their parents, but some can look </a:t>
            </a:r>
            <a:r>
              <a:rPr lang="en-US" u="sng" dirty="0">
                <a:latin typeface="Comic Sans MS" panose="030F0702030302020204" pitchFamily="66" charset="0"/>
              </a:rPr>
              <a:t>very</a:t>
            </a:r>
            <a:r>
              <a:rPr lang="en-US" dirty="0">
                <a:latin typeface="Comic Sans MS" panose="030F0702030302020204" pitchFamily="66" charset="0"/>
              </a:rPr>
              <a:t> different – </a:t>
            </a:r>
            <a:r>
              <a:rPr lang="en-US" b="1" dirty="0">
                <a:latin typeface="Comic Sans MS" panose="030F0702030302020204" pitchFamily="66" charset="0"/>
              </a:rPr>
              <a:t>all</a:t>
            </a:r>
            <a:r>
              <a:rPr lang="en-US" dirty="0">
                <a:latin typeface="Comic Sans MS" panose="030F0702030302020204" pitchFamily="66" charset="0"/>
              </a:rPr>
              <a:t> will grow up to look like their parents! The babies give you a hint at what they will grow up to be…</a:t>
            </a:r>
            <a:r>
              <a:rPr lang="en-US" b="1" dirty="0">
                <a:latin typeface="Comic Sans MS" panose="030F0702030302020204" pitchFamily="66" charset="0"/>
              </a:rPr>
              <a:t>match the baby </a:t>
            </a:r>
            <a:r>
              <a:rPr lang="en-US" dirty="0">
                <a:latin typeface="Comic Sans MS" panose="030F0702030302020204" pitchFamily="66" charset="0"/>
              </a:rPr>
              <a:t>and </a:t>
            </a:r>
            <a:r>
              <a:rPr lang="en-US" b="1" dirty="0">
                <a:latin typeface="Comic Sans MS" panose="030F0702030302020204" pitchFamily="66" charset="0"/>
              </a:rPr>
              <a:t>to its mommy!</a:t>
            </a:r>
          </a:p>
        </p:txBody>
      </p:sp>
      <p:pic>
        <p:nvPicPr>
          <p:cNvPr id="2" name="Picture 1"/>
          <p:cNvPicPr>
            <a:picLocks noChangeAspect="1"/>
          </p:cNvPicPr>
          <p:nvPr/>
        </p:nvPicPr>
        <p:blipFill>
          <a:blip r:embed="rId2"/>
          <a:stretch>
            <a:fillRect/>
          </a:stretch>
        </p:blipFill>
        <p:spPr>
          <a:xfrm flipH="1">
            <a:off x="-2560" y="4748848"/>
            <a:ext cx="1831359" cy="603128"/>
          </a:xfrm>
          <a:prstGeom prst="rect">
            <a:avLst/>
          </a:prstGeom>
        </p:spPr>
      </p:pic>
      <p:pic>
        <p:nvPicPr>
          <p:cNvPr id="5" name="Picture 4"/>
          <p:cNvPicPr>
            <a:picLocks noChangeAspect="1"/>
          </p:cNvPicPr>
          <p:nvPr/>
        </p:nvPicPr>
        <p:blipFill rotWithShape="1">
          <a:blip r:embed="rId3"/>
          <a:srcRect l="8832" t="5640" r="4942" b="21559"/>
          <a:stretch/>
        </p:blipFill>
        <p:spPr>
          <a:xfrm>
            <a:off x="261658" y="948430"/>
            <a:ext cx="1188720" cy="762000"/>
          </a:xfrm>
          <a:prstGeom prst="rect">
            <a:avLst/>
          </a:prstGeom>
        </p:spPr>
      </p:pic>
      <p:pic>
        <p:nvPicPr>
          <p:cNvPr id="6" name="Picture 5"/>
          <p:cNvPicPr>
            <a:picLocks noChangeAspect="1"/>
          </p:cNvPicPr>
          <p:nvPr/>
        </p:nvPicPr>
        <p:blipFill>
          <a:blip r:embed="rId4"/>
          <a:stretch>
            <a:fillRect/>
          </a:stretch>
        </p:blipFill>
        <p:spPr>
          <a:xfrm>
            <a:off x="253542" y="2140649"/>
            <a:ext cx="2176461" cy="591363"/>
          </a:xfrm>
          <a:prstGeom prst="rect">
            <a:avLst/>
          </a:prstGeom>
        </p:spPr>
      </p:pic>
      <p:pic>
        <p:nvPicPr>
          <p:cNvPr id="7" name="Picture 6"/>
          <p:cNvPicPr>
            <a:picLocks noChangeAspect="1"/>
          </p:cNvPicPr>
          <p:nvPr/>
        </p:nvPicPr>
        <p:blipFill rotWithShape="1">
          <a:blip r:embed="rId5"/>
          <a:srcRect l="7216" t="8348" r="26117" b="21651"/>
          <a:stretch/>
        </p:blipFill>
        <p:spPr>
          <a:xfrm flipH="1">
            <a:off x="7532394" y="4477453"/>
            <a:ext cx="1306805" cy="914764"/>
          </a:xfrm>
          <a:prstGeom prst="rect">
            <a:avLst/>
          </a:prstGeom>
        </p:spPr>
      </p:pic>
      <p:pic>
        <p:nvPicPr>
          <p:cNvPr id="8" name="Picture 7"/>
          <p:cNvPicPr>
            <a:picLocks noChangeAspect="1"/>
          </p:cNvPicPr>
          <p:nvPr/>
        </p:nvPicPr>
        <p:blipFill rotWithShape="1">
          <a:blip r:embed="rId6"/>
          <a:srcRect l="12092" t="19524" r="18628" b="30953"/>
          <a:stretch/>
        </p:blipFill>
        <p:spPr>
          <a:xfrm>
            <a:off x="4766634" y="1923374"/>
            <a:ext cx="1602647" cy="786204"/>
          </a:xfrm>
          <a:prstGeom prst="rect">
            <a:avLst/>
          </a:prstGeom>
        </p:spPr>
      </p:pic>
      <p:pic>
        <p:nvPicPr>
          <p:cNvPr id="10" name="Picture 9"/>
          <p:cNvPicPr>
            <a:picLocks noChangeAspect="1"/>
          </p:cNvPicPr>
          <p:nvPr/>
        </p:nvPicPr>
        <p:blipFill rotWithShape="1">
          <a:blip r:embed="rId7"/>
          <a:srcRect l="26997" t="9999" r="11661" b="10001"/>
          <a:stretch/>
        </p:blipFill>
        <p:spPr>
          <a:xfrm>
            <a:off x="2886056" y="2288318"/>
            <a:ext cx="1446995" cy="1688161"/>
          </a:xfrm>
          <a:prstGeom prst="rect">
            <a:avLst/>
          </a:prstGeom>
        </p:spPr>
      </p:pic>
      <p:pic>
        <p:nvPicPr>
          <p:cNvPr id="11" name="Picture 10"/>
          <p:cNvPicPr>
            <a:picLocks noChangeAspect="1"/>
          </p:cNvPicPr>
          <p:nvPr/>
        </p:nvPicPr>
        <p:blipFill rotWithShape="1">
          <a:blip r:embed="rId8"/>
          <a:srcRect l="26296" t="8763" r="26296" b="12886"/>
          <a:stretch/>
        </p:blipFill>
        <p:spPr>
          <a:xfrm>
            <a:off x="1450378" y="3107449"/>
            <a:ext cx="972766" cy="1155160"/>
          </a:xfrm>
          <a:prstGeom prst="rect">
            <a:avLst/>
          </a:prstGeom>
        </p:spPr>
      </p:pic>
      <p:pic>
        <p:nvPicPr>
          <p:cNvPr id="12" name="Picture 11"/>
          <p:cNvPicPr>
            <a:picLocks noChangeAspect="1"/>
          </p:cNvPicPr>
          <p:nvPr/>
        </p:nvPicPr>
        <p:blipFill rotWithShape="1">
          <a:blip r:embed="rId9"/>
          <a:srcRect l="20666" t="6000" r="22000" b="12000"/>
          <a:stretch/>
        </p:blipFill>
        <p:spPr>
          <a:xfrm>
            <a:off x="6557464" y="4467663"/>
            <a:ext cx="974930" cy="929585"/>
          </a:xfrm>
          <a:prstGeom prst="rect">
            <a:avLst/>
          </a:prstGeom>
        </p:spPr>
      </p:pic>
      <p:pic>
        <p:nvPicPr>
          <p:cNvPr id="14" name="Picture 13"/>
          <p:cNvPicPr>
            <a:picLocks noChangeAspect="1"/>
          </p:cNvPicPr>
          <p:nvPr/>
        </p:nvPicPr>
        <p:blipFill>
          <a:blip r:embed="rId10"/>
          <a:stretch>
            <a:fillRect/>
          </a:stretch>
        </p:blipFill>
        <p:spPr>
          <a:xfrm>
            <a:off x="7580139" y="2177205"/>
            <a:ext cx="886171" cy="1040367"/>
          </a:xfrm>
          <a:prstGeom prst="rect">
            <a:avLst/>
          </a:prstGeom>
        </p:spPr>
      </p:pic>
      <p:pic>
        <p:nvPicPr>
          <p:cNvPr id="16" name="Picture 15"/>
          <p:cNvPicPr>
            <a:picLocks noChangeAspect="1"/>
          </p:cNvPicPr>
          <p:nvPr/>
        </p:nvPicPr>
        <p:blipFill>
          <a:blip r:embed="rId11"/>
          <a:stretch>
            <a:fillRect/>
          </a:stretch>
        </p:blipFill>
        <p:spPr>
          <a:xfrm>
            <a:off x="7207251" y="865539"/>
            <a:ext cx="1631949" cy="1223962"/>
          </a:xfrm>
          <a:prstGeom prst="rect">
            <a:avLst/>
          </a:prstGeom>
        </p:spPr>
      </p:pic>
      <p:sp>
        <p:nvSpPr>
          <p:cNvPr id="17" name="TextBox 16"/>
          <p:cNvSpPr txBox="1"/>
          <p:nvPr/>
        </p:nvSpPr>
        <p:spPr>
          <a:xfrm>
            <a:off x="3352800" y="871440"/>
            <a:ext cx="3854451" cy="923330"/>
          </a:xfrm>
          <a:prstGeom prst="rect">
            <a:avLst/>
          </a:prstGeom>
          <a:noFill/>
        </p:spPr>
        <p:txBody>
          <a:bodyPr wrap="square" rtlCol="0">
            <a:spAutoFit/>
          </a:bodyPr>
          <a:lstStyle/>
          <a:p>
            <a:pPr algn="ctr"/>
            <a:r>
              <a:rPr lang="en-US" dirty="0">
                <a:latin typeface="Comic Sans MS" panose="030F0702030302020204" pitchFamily="66" charset="0"/>
              </a:rPr>
              <a:t>You looked a lot like this when you were a baby…Can you match these other babies to their mommies? </a:t>
            </a:r>
          </a:p>
        </p:txBody>
      </p:sp>
      <p:sp>
        <p:nvSpPr>
          <p:cNvPr id="18" name="TextBox 17"/>
          <p:cNvSpPr txBox="1"/>
          <p:nvPr/>
        </p:nvSpPr>
        <p:spPr>
          <a:xfrm>
            <a:off x="82107" y="2732012"/>
            <a:ext cx="2590800" cy="276999"/>
          </a:xfrm>
          <a:prstGeom prst="rect">
            <a:avLst/>
          </a:prstGeom>
          <a:noFill/>
        </p:spPr>
        <p:txBody>
          <a:bodyPr wrap="square" rtlCol="0">
            <a:spAutoFit/>
          </a:bodyPr>
          <a:lstStyle/>
          <a:p>
            <a:pPr algn="ctr"/>
            <a:r>
              <a:rPr lang="en-US" sz="1200" dirty="0">
                <a:latin typeface="Comic Sans MS" panose="030F0702030302020204" pitchFamily="66" charset="0"/>
              </a:rPr>
              <a:t>“Soon I will be hopping along!”</a:t>
            </a:r>
          </a:p>
        </p:txBody>
      </p:sp>
      <p:sp>
        <p:nvSpPr>
          <p:cNvPr id="19" name="TextBox 18"/>
          <p:cNvSpPr txBox="1"/>
          <p:nvPr/>
        </p:nvSpPr>
        <p:spPr>
          <a:xfrm>
            <a:off x="4649350" y="2709578"/>
            <a:ext cx="1862781" cy="1015663"/>
          </a:xfrm>
          <a:prstGeom prst="rect">
            <a:avLst/>
          </a:prstGeom>
          <a:noFill/>
        </p:spPr>
        <p:txBody>
          <a:bodyPr wrap="square" rtlCol="0">
            <a:spAutoFit/>
          </a:bodyPr>
          <a:lstStyle/>
          <a:p>
            <a:pPr algn="ctr"/>
            <a:r>
              <a:rPr lang="en-US" sz="1200" dirty="0">
                <a:latin typeface="Comic Sans MS" panose="030F0702030302020204" pitchFamily="66" charset="0"/>
              </a:rPr>
              <a:t>“I eat all my vegetables and take a long nap so I can grow up to be big and beautiful!”</a:t>
            </a:r>
          </a:p>
        </p:txBody>
      </p:sp>
      <p:sp>
        <p:nvSpPr>
          <p:cNvPr id="20" name="TextBox 19"/>
          <p:cNvSpPr txBox="1"/>
          <p:nvPr/>
        </p:nvSpPr>
        <p:spPr>
          <a:xfrm>
            <a:off x="253542" y="3536232"/>
            <a:ext cx="1435754" cy="646331"/>
          </a:xfrm>
          <a:prstGeom prst="rect">
            <a:avLst/>
          </a:prstGeom>
          <a:noFill/>
        </p:spPr>
        <p:txBody>
          <a:bodyPr wrap="square" rtlCol="0">
            <a:spAutoFit/>
          </a:bodyPr>
          <a:lstStyle/>
          <a:p>
            <a:pPr algn="ctr"/>
            <a:r>
              <a:rPr lang="en-US" sz="1200" dirty="0">
                <a:latin typeface="Comic Sans MS" panose="030F0702030302020204" pitchFamily="66" charset="0"/>
              </a:rPr>
              <a:t>“Some day I will grow wings and fly away home!”</a:t>
            </a:r>
          </a:p>
        </p:txBody>
      </p:sp>
      <p:sp>
        <p:nvSpPr>
          <p:cNvPr id="21" name="TextBox 20"/>
          <p:cNvSpPr txBox="1"/>
          <p:nvPr/>
        </p:nvSpPr>
        <p:spPr>
          <a:xfrm>
            <a:off x="1438693" y="937742"/>
            <a:ext cx="1642734" cy="830997"/>
          </a:xfrm>
          <a:prstGeom prst="rect">
            <a:avLst/>
          </a:prstGeom>
          <a:noFill/>
        </p:spPr>
        <p:txBody>
          <a:bodyPr wrap="square" rtlCol="0">
            <a:spAutoFit/>
          </a:bodyPr>
          <a:lstStyle/>
          <a:p>
            <a:pPr algn="ctr"/>
            <a:r>
              <a:rPr lang="en-US" sz="1200" dirty="0">
                <a:latin typeface="Comic Sans MS" panose="030F0702030302020204" pitchFamily="66" charset="0"/>
              </a:rPr>
              <a:t>“I must have water to grow – but not for long! Then, watch out! I’ll bite!”</a:t>
            </a:r>
          </a:p>
        </p:txBody>
      </p:sp>
      <p:sp>
        <p:nvSpPr>
          <p:cNvPr id="22" name="TextBox 21"/>
          <p:cNvSpPr txBox="1"/>
          <p:nvPr/>
        </p:nvSpPr>
        <p:spPr>
          <a:xfrm>
            <a:off x="2813486" y="3865732"/>
            <a:ext cx="1729787" cy="276999"/>
          </a:xfrm>
          <a:prstGeom prst="rect">
            <a:avLst/>
          </a:prstGeom>
          <a:noFill/>
        </p:spPr>
        <p:txBody>
          <a:bodyPr wrap="square" rtlCol="0">
            <a:spAutoFit/>
          </a:bodyPr>
          <a:lstStyle/>
          <a:p>
            <a:pPr algn="ctr"/>
            <a:r>
              <a:rPr lang="en-US" sz="1200" dirty="0">
                <a:latin typeface="Comic Sans MS" panose="030F0702030302020204" pitchFamily="66" charset="0"/>
              </a:rPr>
              <a:t>“I can float in water!”</a:t>
            </a:r>
          </a:p>
        </p:txBody>
      </p:sp>
      <p:sp>
        <p:nvSpPr>
          <p:cNvPr id="23" name="TextBox 22"/>
          <p:cNvSpPr txBox="1"/>
          <p:nvPr/>
        </p:nvSpPr>
        <p:spPr>
          <a:xfrm>
            <a:off x="6936793" y="3178963"/>
            <a:ext cx="1902406" cy="1015663"/>
          </a:xfrm>
          <a:prstGeom prst="rect">
            <a:avLst/>
          </a:prstGeom>
          <a:noFill/>
        </p:spPr>
        <p:txBody>
          <a:bodyPr wrap="square" rtlCol="0">
            <a:spAutoFit/>
          </a:bodyPr>
          <a:lstStyle/>
          <a:p>
            <a:pPr algn="ctr"/>
            <a:r>
              <a:rPr lang="en-US" sz="1200" dirty="0">
                <a:latin typeface="Comic Sans MS" panose="030F0702030302020204" pitchFamily="66" charset="0"/>
              </a:rPr>
              <a:t>“I am a true bug, not by name only! When I grow up, my wings will cross to form a triangle and an “X” across my back.”</a:t>
            </a:r>
          </a:p>
        </p:txBody>
      </p:sp>
      <p:pic>
        <p:nvPicPr>
          <p:cNvPr id="1026" name="Picture 2" descr="Image result for hen mallard white background"/>
          <p:cNvPicPr>
            <a:picLocks noChangeAspect="1" noChangeArrowheads="1"/>
          </p:cNvPicPr>
          <p:nvPr/>
        </p:nvPicPr>
        <p:blipFill rotWithShape="1">
          <a:blip r:embed="rId12">
            <a:extLst>
              <a:ext uri="{28A0092B-C50C-407E-A947-70E740481C1C}">
                <a14:useLocalDpi xmlns:a14="http://schemas.microsoft.com/office/drawing/2010/main" val="0"/>
              </a:ext>
            </a:extLst>
          </a:blip>
          <a:srcRect t="14006" r="4832" b="20279"/>
          <a:stretch/>
        </p:blipFill>
        <p:spPr bwMode="auto">
          <a:xfrm>
            <a:off x="3522373" y="4365935"/>
            <a:ext cx="1518642" cy="11292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13"/>
          <a:srcRect t="10001" b="18571"/>
          <a:stretch/>
        </p:blipFill>
        <p:spPr>
          <a:xfrm>
            <a:off x="1724333" y="4517842"/>
            <a:ext cx="1780685" cy="913172"/>
          </a:xfrm>
          <a:prstGeom prst="rect">
            <a:avLst/>
          </a:prstGeom>
        </p:spPr>
      </p:pic>
      <p:cxnSp>
        <p:nvCxnSpPr>
          <p:cNvPr id="26" name="Straight Connector 25"/>
          <p:cNvCxnSpPr/>
          <p:nvPr/>
        </p:nvCxnSpPr>
        <p:spPr>
          <a:xfrm flipV="1">
            <a:off x="436141" y="4315056"/>
            <a:ext cx="8174459" cy="32177"/>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486486" y="5574657"/>
            <a:ext cx="853265" cy="276999"/>
          </a:xfrm>
          <a:prstGeom prst="rect">
            <a:avLst/>
          </a:prstGeom>
          <a:noFill/>
        </p:spPr>
        <p:txBody>
          <a:bodyPr wrap="square" rtlCol="0">
            <a:spAutoFit/>
          </a:bodyPr>
          <a:lstStyle/>
          <a:p>
            <a:pPr algn="ctr"/>
            <a:r>
              <a:rPr lang="en-US" sz="1200" dirty="0">
                <a:latin typeface="Comic Sans MS" panose="030F0702030302020204" pitchFamily="66" charset="0"/>
              </a:rPr>
              <a:t>mosquito</a:t>
            </a:r>
          </a:p>
        </p:txBody>
      </p:sp>
      <p:sp>
        <p:nvSpPr>
          <p:cNvPr id="15" name="TextBox 14"/>
          <p:cNvSpPr txBox="1"/>
          <p:nvPr/>
        </p:nvSpPr>
        <p:spPr>
          <a:xfrm>
            <a:off x="2109291" y="5574657"/>
            <a:ext cx="866467" cy="276999"/>
          </a:xfrm>
          <a:prstGeom prst="rect">
            <a:avLst/>
          </a:prstGeom>
          <a:noFill/>
        </p:spPr>
        <p:txBody>
          <a:bodyPr wrap="square" rtlCol="0">
            <a:spAutoFit/>
          </a:bodyPr>
          <a:lstStyle/>
          <a:p>
            <a:pPr algn="ctr"/>
            <a:r>
              <a:rPr lang="en-US" sz="1200" dirty="0">
                <a:latin typeface="Comic Sans MS" panose="030F0702030302020204" pitchFamily="66" charset="0"/>
              </a:rPr>
              <a:t>butterfly</a:t>
            </a:r>
          </a:p>
        </p:txBody>
      </p:sp>
      <p:sp>
        <p:nvSpPr>
          <p:cNvPr id="25" name="TextBox 24"/>
          <p:cNvSpPr txBox="1"/>
          <p:nvPr/>
        </p:nvSpPr>
        <p:spPr>
          <a:xfrm>
            <a:off x="4153445" y="5574687"/>
            <a:ext cx="613189" cy="276999"/>
          </a:xfrm>
          <a:prstGeom prst="rect">
            <a:avLst/>
          </a:prstGeom>
          <a:noFill/>
        </p:spPr>
        <p:txBody>
          <a:bodyPr wrap="square" rtlCol="0">
            <a:spAutoFit/>
          </a:bodyPr>
          <a:lstStyle/>
          <a:p>
            <a:pPr algn="ctr"/>
            <a:r>
              <a:rPr lang="en-US" sz="1200" dirty="0">
                <a:latin typeface="Comic Sans MS" panose="030F0702030302020204" pitchFamily="66" charset="0"/>
              </a:rPr>
              <a:t>duck</a:t>
            </a:r>
          </a:p>
        </p:txBody>
      </p:sp>
      <p:sp>
        <p:nvSpPr>
          <p:cNvPr id="27" name="TextBox 26"/>
          <p:cNvSpPr txBox="1"/>
          <p:nvPr/>
        </p:nvSpPr>
        <p:spPr>
          <a:xfrm>
            <a:off x="5457479" y="5561216"/>
            <a:ext cx="882881" cy="276999"/>
          </a:xfrm>
          <a:prstGeom prst="rect">
            <a:avLst/>
          </a:prstGeom>
          <a:noFill/>
        </p:spPr>
        <p:txBody>
          <a:bodyPr wrap="square" rtlCol="0">
            <a:spAutoFit/>
          </a:bodyPr>
          <a:lstStyle/>
          <a:p>
            <a:pPr algn="ctr"/>
            <a:r>
              <a:rPr lang="en-US" sz="1200" dirty="0">
                <a:latin typeface="Comic Sans MS" panose="030F0702030302020204" pitchFamily="66" charset="0"/>
              </a:rPr>
              <a:t>plant bug</a:t>
            </a:r>
          </a:p>
        </p:txBody>
      </p:sp>
      <p:sp>
        <p:nvSpPr>
          <p:cNvPr id="28" name="TextBox 27"/>
          <p:cNvSpPr txBox="1"/>
          <p:nvPr/>
        </p:nvSpPr>
        <p:spPr>
          <a:xfrm>
            <a:off x="6648929" y="5561658"/>
            <a:ext cx="838200" cy="276999"/>
          </a:xfrm>
          <a:prstGeom prst="rect">
            <a:avLst/>
          </a:prstGeom>
          <a:noFill/>
        </p:spPr>
        <p:txBody>
          <a:bodyPr wrap="square" rtlCol="0">
            <a:spAutoFit/>
          </a:bodyPr>
          <a:lstStyle/>
          <a:p>
            <a:pPr algn="ctr"/>
            <a:r>
              <a:rPr lang="en-US" sz="1200" dirty="0">
                <a:latin typeface="Comic Sans MS" panose="030F0702030302020204" pitchFamily="66" charset="0"/>
              </a:rPr>
              <a:t>lady bug</a:t>
            </a:r>
          </a:p>
        </p:txBody>
      </p:sp>
      <p:sp>
        <p:nvSpPr>
          <p:cNvPr id="29" name="TextBox 28"/>
          <p:cNvSpPr txBox="1"/>
          <p:nvPr/>
        </p:nvSpPr>
        <p:spPr>
          <a:xfrm>
            <a:off x="7955955" y="5576768"/>
            <a:ext cx="533399" cy="276999"/>
          </a:xfrm>
          <a:prstGeom prst="rect">
            <a:avLst/>
          </a:prstGeom>
          <a:noFill/>
        </p:spPr>
        <p:txBody>
          <a:bodyPr wrap="square" rtlCol="0">
            <a:spAutoFit/>
          </a:bodyPr>
          <a:lstStyle/>
          <a:p>
            <a:pPr algn="ctr"/>
            <a:r>
              <a:rPr lang="en-US" sz="1200" dirty="0">
                <a:latin typeface="Comic Sans MS" panose="030F0702030302020204" pitchFamily="66" charset="0"/>
              </a:rPr>
              <a:t>frog</a:t>
            </a:r>
          </a:p>
        </p:txBody>
      </p:sp>
      <p:pic>
        <p:nvPicPr>
          <p:cNvPr id="30" name="Picture 29"/>
          <p:cNvPicPr>
            <a:picLocks noChangeAspect="1"/>
          </p:cNvPicPr>
          <p:nvPr/>
        </p:nvPicPr>
        <p:blipFill>
          <a:blip r:embed="rId14"/>
          <a:stretch>
            <a:fillRect/>
          </a:stretch>
        </p:blipFill>
        <p:spPr>
          <a:xfrm>
            <a:off x="5428391" y="4351226"/>
            <a:ext cx="932903" cy="1243870"/>
          </a:xfrm>
          <a:prstGeom prst="rect">
            <a:avLst/>
          </a:prstGeom>
        </p:spPr>
      </p:pic>
    </p:spTree>
    <p:extLst>
      <p:ext uri="{BB962C8B-B14F-4D97-AF65-F5344CB8AC3E}">
        <p14:creationId xmlns:p14="http://schemas.microsoft.com/office/powerpoint/2010/main" val="27913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style.rotation</p:attrName>
                                        </p:attrNameLst>
                                      </p:cBhvr>
                                      <p:tavLst>
                                        <p:tav tm="0">
                                          <p:val>
                                            <p:fltVal val="90"/>
                                          </p:val>
                                        </p:tav>
                                        <p:tav tm="100000">
                                          <p:val>
                                            <p:fltVal val="0"/>
                                          </p:val>
                                        </p:tav>
                                      </p:tavLst>
                                    </p:anim>
                                    <p:animEffect transition="in" filter="fade">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2000"/>
                                        <p:tgtEl>
                                          <p:spTgt spid="21"/>
                                        </p:tgtEl>
                                      </p:cBhvr>
                                    </p:animEffect>
                                    <p:anim calcmode="lin" valueType="num">
                                      <p:cBhvr>
                                        <p:cTn id="52" dur="2000" fill="hold"/>
                                        <p:tgtEl>
                                          <p:spTgt spid="21"/>
                                        </p:tgtEl>
                                        <p:attrNameLst>
                                          <p:attrName>ppt_w</p:attrName>
                                        </p:attrNameLst>
                                      </p:cBhvr>
                                      <p:tavLst>
                                        <p:tav tm="0" fmla="#ppt_w*sin(2.5*pi*$)">
                                          <p:val>
                                            <p:fltVal val="0"/>
                                          </p:val>
                                        </p:tav>
                                        <p:tav tm="100000">
                                          <p:val>
                                            <p:fltVal val="1"/>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9" grpId="0"/>
      <p:bldP spid="15" grpId="0"/>
      <p:bldP spid="25"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Are You My Mommy?</a:t>
            </a:r>
          </a:p>
        </p:txBody>
      </p:sp>
      <p:sp>
        <p:nvSpPr>
          <p:cNvPr id="3" name="TextBox 2"/>
          <p:cNvSpPr txBox="1"/>
          <p:nvPr/>
        </p:nvSpPr>
        <p:spPr>
          <a:xfrm>
            <a:off x="61943" y="5842527"/>
            <a:ext cx="8922854" cy="923330"/>
          </a:xfrm>
          <a:prstGeom prst="rect">
            <a:avLst/>
          </a:prstGeom>
          <a:noFill/>
        </p:spPr>
        <p:txBody>
          <a:bodyPr wrap="square" rtlCol="0">
            <a:spAutoFit/>
          </a:bodyPr>
          <a:lstStyle/>
          <a:p>
            <a:pPr algn="ctr"/>
            <a:r>
              <a:rPr lang="en-US" dirty="0">
                <a:latin typeface="Comic Sans MS" panose="030F0702030302020204" pitchFamily="66" charset="0"/>
              </a:rPr>
              <a:t>All animals grow! Insects, too! Some babies look like their parents, but some can look </a:t>
            </a:r>
            <a:r>
              <a:rPr lang="en-US" u="sng" dirty="0">
                <a:latin typeface="Comic Sans MS" panose="030F0702030302020204" pitchFamily="66" charset="0"/>
              </a:rPr>
              <a:t>very</a:t>
            </a:r>
            <a:r>
              <a:rPr lang="en-US" dirty="0">
                <a:latin typeface="Comic Sans MS" panose="030F0702030302020204" pitchFamily="66" charset="0"/>
              </a:rPr>
              <a:t> different – </a:t>
            </a:r>
            <a:r>
              <a:rPr lang="en-US" b="1" dirty="0">
                <a:latin typeface="Comic Sans MS" panose="030F0702030302020204" pitchFamily="66" charset="0"/>
              </a:rPr>
              <a:t>all</a:t>
            </a:r>
            <a:r>
              <a:rPr lang="en-US" dirty="0">
                <a:latin typeface="Comic Sans MS" panose="030F0702030302020204" pitchFamily="66" charset="0"/>
              </a:rPr>
              <a:t> will grow up to look like their parents! The babies give you a hint at what they will grow up to be…</a:t>
            </a:r>
            <a:r>
              <a:rPr lang="en-US" b="1" dirty="0">
                <a:latin typeface="Comic Sans MS" panose="030F0702030302020204" pitchFamily="66" charset="0"/>
              </a:rPr>
              <a:t>match the baby </a:t>
            </a:r>
            <a:r>
              <a:rPr lang="en-US" dirty="0">
                <a:latin typeface="Comic Sans MS" panose="030F0702030302020204" pitchFamily="66" charset="0"/>
              </a:rPr>
              <a:t>and </a:t>
            </a:r>
            <a:r>
              <a:rPr lang="en-US" b="1" dirty="0">
                <a:latin typeface="Comic Sans MS" panose="030F0702030302020204" pitchFamily="66" charset="0"/>
              </a:rPr>
              <a:t>to its mommy!</a:t>
            </a:r>
          </a:p>
        </p:txBody>
      </p:sp>
      <p:pic>
        <p:nvPicPr>
          <p:cNvPr id="2" name="Picture 1"/>
          <p:cNvPicPr>
            <a:picLocks noChangeAspect="1"/>
          </p:cNvPicPr>
          <p:nvPr/>
        </p:nvPicPr>
        <p:blipFill>
          <a:blip r:embed="rId2"/>
          <a:stretch>
            <a:fillRect/>
          </a:stretch>
        </p:blipFill>
        <p:spPr>
          <a:xfrm flipH="1">
            <a:off x="-2560" y="4748848"/>
            <a:ext cx="1831359" cy="603128"/>
          </a:xfrm>
          <a:prstGeom prst="rect">
            <a:avLst/>
          </a:prstGeom>
        </p:spPr>
      </p:pic>
      <p:pic>
        <p:nvPicPr>
          <p:cNvPr id="5" name="Picture 4"/>
          <p:cNvPicPr>
            <a:picLocks noChangeAspect="1"/>
          </p:cNvPicPr>
          <p:nvPr/>
        </p:nvPicPr>
        <p:blipFill rotWithShape="1">
          <a:blip r:embed="rId3"/>
          <a:srcRect l="8832" t="5640" r="4942" b="21559"/>
          <a:stretch/>
        </p:blipFill>
        <p:spPr>
          <a:xfrm>
            <a:off x="261658" y="948430"/>
            <a:ext cx="1188720" cy="762000"/>
          </a:xfrm>
          <a:prstGeom prst="rect">
            <a:avLst/>
          </a:prstGeom>
        </p:spPr>
      </p:pic>
      <p:pic>
        <p:nvPicPr>
          <p:cNvPr id="6" name="Picture 5"/>
          <p:cNvPicPr>
            <a:picLocks noChangeAspect="1"/>
          </p:cNvPicPr>
          <p:nvPr/>
        </p:nvPicPr>
        <p:blipFill>
          <a:blip r:embed="rId4"/>
          <a:stretch>
            <a:fillRect/>
          </a:stretch>
        </p:blipFill>
        <p:spPr>
          <a:xfrm>
            <a:off x="253542" y="2140649"/>
            <a:ext cx="2176461" cy="591363"/>
          </a:xfrm>
          <a:prstGeom prst="rect">
            <a:avLst/>
          </a:prstGeom>
        </p:spPr>
      </p:pic>
      <p:pic>
        <p:nvPicPr>
          <p:cNvPr id="7" name="Picture 6"/>
          <p:cNvPicPr>
            <a:picLocks noChangeAspect="1"/>
          </p:cNvPicPr>
          <p:nvPr/>
        </p:nvPicPr>
        <p:blipFill rotWithShape="1">
          <a:blip r:embed="rId5"/>
          <a:srcRect l="7216" t="8348" r="26117" b="21651"/>
          <a:stretch/>
        </p:blipFill>
        <p:spPr>
          <a:xfrm flipH="1">
            <a:off x="7532394" y="4477453"/>
            <a:ext cx="1306805" cy="914764"/>
          </a:xfrm>
          <a:prstGeom prst="rect">
            <a:avLst/>
          </a:prstGeom>
        </p:spPr>
      </p:pic>
      <p:pic>
        <p:nvPicPr>
          <p:cNvPr id="8" name="Picture 7"/>
          <p:cNvPicPr>
            <a:picLocks noChangeAspect="1"/>
          </p:cNvPicPr>
          <p:nvPr/>
        </p:nvPicPr>
        <p:blipFill rotWithShape="1">
          <a:blip r:embed="rId6"/>
          <a:srcRect l="12092" t="19524" r="18628" b="30953"/>
          <a:stretch/>
        </p:blipFill>
        <p:spPr>
          <a:xfrm>
            <a:off x="4766634" y="1923374"/>
            <a:ext cx="1602647" cy="786204"/>
          </a:xfrm>
          <a:prstGeom prst="rect">
            <a:avLst/>
          </a:prstGeom>
        </p:spPr>
      </p:pic>
      <p:pic>
        <p:nvPicPr>
          <p:cNvPr id="10" name="Picture 9"/>
          <p:cNvPicPr>
            <a:picLocks noChangeAspect="1"/>
          </p:cNvPicPr>
          <p:nvPr/>
        </p:nvPicPr>
        <p:blipFill rotWithShape="1">
          <a:blip r:embed="rId7"/>
          <a:srcRect l="26997" t="9999" r="11661" b="10001"/>
          <a:stretch/>
        </p:blipFill>
        <p:spPr>
          <a:xfrm>
            <a:off x="2886056" y="2288318"/>
            <a:ext cx="1446995" cy="1688161"/>
          </a:xfrm>
          <a:prstGeom prst="rect">
            <a:avLst/>
          </a:prstGeom>
        </p:spPr>
      </p:pic>
      <p:pic>
        <p:nvPicPr>
          <p:cNvPr id="11" name="Picture 10"/>
          <p:cNvPicPr>
            <a:picLocks noChangeAspect="1"/>
          </p:cNvPicPr>
          <p:nvPr/>
        </p:nvPicPr>
        <p:blipFill rotWithShape="1">
          <a:blip r:embed="rId8"/>
          <a:srcRect l="26296" t="8763" r="26296" b="12886"/>
          <a:stretch/>
        </p:blipFill>
        <p:spPr>
          <a:xfrm>
            <a:off x="1450378" y="3107449"/>
            <a:ext cx="972766" cy="1155160"/>
          </a:xfrm>
          <a:prstGeom prst="rect">
            <a:avLst/>
          </a:prstGeom>
        </p:spPr>
      </p:pic>
      <p:pic>
        <p:nvPicPr>
          <p:cNvPr id="12" name="Picture 11"/>
          <p:cNvPicPr>
            <a:picLocks noChangeAspect="1"/>
          </p:cNvPicPr>
          <p:nvPr/>
        </p:nvPicPr>
        <p:blipFill rotWithShape="1">
          <a:blip r:embed="rId9"/>
          <a:srcRect l="20666" t="6000" r="22000" b="12000"/>
          <a:stretch/>
        </p:blipFill>
        <p:spPr>
          <a:xfrm>
            <a:off x="6557464" y="4467663"/>
            <a:ext cx="974930" cy="929585"/>
          </a:xfrm>
          <a:prstGeom prst="rect">
            <a:avLst/>
          </a:prstGeom>
        </p:spPr>
      </p:pic>
      <p:pic>
        <p:nvPicPr>
          <p:cNvPr id="14" name="Picture 13"/>
          <p:cNvPicPr>
            <a:picLocks noChangeAspect="1"/>
          </p:cNvPicPr>
          <p:nvPr/>
        </p:nvPicPr>
        <p:blipFill>
          <a:blip r:embed="rId10"/>
          <a:stretch>
            <a:fillRect/>
          </a:stretch>
        </p:blipFill>
        <p:spPr>
          <a:xfrm>
            <a:off x="7580139" y="2177205"/>
            <a:ext cx="886171" cy="1040367"/>
          </a:xfrm>
          <a:prstGeom prst="rect">
            <a:avLst/>
          </a:prstGeom>
        </p:spPr>
      </p:pic>
      <p:pic>
        <p:nvPicPr>
          <p:cNvPr id="16" name="Picture 15"/>
          <p:cNvPicPr>
            <a:picLocks noChangeAspect="1"/>
          </p:cNvPicPr>
          <p:nvPr/>
        </p:nvPicPr>
        <p:blipFill>
          <a:blip r:embed="rId11"/>
          <a:stretch>
            <a:fillRect/>
          </a:stretch>
        </p:blipFill>
        <p:spPr>
          <a:xfrm>
            <a:off x="7207251" y="865539"/>
            <a:ext cx="1631949" cy="1223962"/>
          </a:xfrm>
          <a:prstGeom prst="rect">
            <a:avLst/>
          </a:prstGeom>
        </p:spPr>
      </p:pic>
      <p:sp>
        <p:nvSpPr>
          <p:cNvPr id="17" name="TextBox 16"/>
          <p:cNvSpPr txBox="1"/>
          <p:nvPr/>
        </p:nvSpPr>
        <p:spPr>
          <a:xfrm>
            <a:off x="3352800" y="871440"/>
            <a:ext cx="3854451" cy="923330"/>
          </a:xfrm>
          <a:prstGeom prst="rect">
            <a:avLst/>
          </a:prstGeom>
          <a:noFill/>
        </p:spPr>
        <p:txBody>
          <a:bodyPr wrap="square" rtlCol="0">
            <a:spAutoFit/>
          </a:bodyPr>
          <a:lstStyle/>
          <a:p>
            <a:pPr algn="ctr"/>
            <a:r>
              <a:rPr lang="en-US" dirty="0">
                <a:latin typeface="Comic Sans MS" panose="030F0702030302020204" pitchFamily="66" charset="0"/>
              </a:rPr>
              <a:t>You looked a lot like this when you were a baby…Can you match these other babies to their mommies? </a:t>
            </a:r>
          </a:p>
        </p:txBody>
      </p:sp>
      <p:sp>
        <p:nvSpPr>
          <p:cNvPr id="18" name="TextBox 17"/>
          <p:cNvSpPr txBox="1"/>
          <p:nvPr/>
        </p:nvSpPr>
        <p:spPr>
          <a:xfrm>
            <a:off x="82107" y="2732012"/>
            <a:ext cx="2590800" cy="276999"/>
          </a:xfrm>
          <a:prstGeom prst="rect">
            <a:avLst/>
          </a:prstGeom>
          <a:noFill/>
        </p:spPr>
        <p:txBody>
          <a:bodyPr wrap="square" rtlCol="0">
            <a:spAutoFit/>
          </a:bodyPr>
          <a:lstStyle/>
          <a:p>
            <a:pPr algn="ctr"/>
            <a:r>
              <a:rPr lang="en-US" sz="1200" dirty="0">
                <a:latin typeface="Comic Sans MS" panose="030F0702030302020204" pitchFamily="66" charset="0"/>
              </a:rPr>
              <a:t>“Soon I will be hopping along!”</a:t>
            </a:r>
          </a:p>
        </p:txBody>
      </p:sp>
      <p:sp>
        <p:nvSpPr>
          <p:cNvPr id="19" name="TextBox 18"/>
          <p:cNvSpPr txBox="1"/>
          <p:nvPr/>
        </p:nvSpPr>
        <p:spPr>
          <a:xfrm>
            <a:off x="4649350" y="2709578"/>
            <a:ext cx="1862781" cy="1015663"/>
          </a:xfrm>
          <a:prstGeom prst="rect">
            <a:avLst/>
          </a:prstGeom>
          <a:noFill/>
        </p:spPr>
        <p:txBody>
          <a:bodyPr wrap="square" rtlCol="0">
            <a:spAutoFit/>
          </a:bodyPr>
          <a:lstStyle/>
          <a:p>
            <a:pPr algn="ctr"/>
            <a:r>
              <a:rPr lang="en-US" sz="1200" dirty="0">
                <a:latin typeface="Comic Sans MS" panose="030F0702030302020204" pitchFamily="66" charset="0"/>
              </a:rPr>
              <a:t>“I eat all my vegetables and take a long nap so I can grow up to be big and beautiful!”</a:t>
            </a:r>
          </a:p>
        </p:txBody>
      </p:sp>
      <p:sp>
        <p:nvSpPr>
          <p:cNvPr id="20" name="TextBox 19"/>
          <p:cNvSpPr txBox="1"/>
          <p:nvPr/>
        </p:nvSpPr>
        <p:spPr>
          <a:xfrm>
            <a:off x="253542" y="3536232"/>
            <a:ext cx="1435754" cy="646331"/>
          </a:xfrm>
          <a:prstGeom prst="rect">
            <a:avLst/>
          </a:prstGeom>
          <a:noFill/>
        </p:spPr>
        <p:txBody>
          <a:bodyPr wrap="square" rtlCol="0">
            <a:spAutoFit/>
          </a:bodyPr>
          <a:lstStyle/>
          <a:p>
            <a:pPr algn="ctr"/>
            <a:r>
              <a:rPr lang="en-US" sz="1200" dirty="0">
                <a:latin typeface="Comic Sans MS" panose="030F0702030302020204" pitchFamily="66" charset="0"/>
              </a:rPr>
              <a:t>“Some day I will grow wings and fly away home!”</a:t>
            </a:r>
          </a:p>
        </p:txBody>
      </p:sp>
      <p:sp>
        <p:nvSpPr>
          <p:cNvPr id="21" name="TextBox 20"/>
          <p:cNvSpPr txBox="1"/>
          <p:nvPr/>
        </p:nvSpPr>
        <p:spPr>
          <a:xfrm>
            <a:off x="1438693" y="937742"/>
            <a:ext cx="1642734" cy="830997"/>
          </a:xfrm>
          <a:prstGeom prst="rect">
            <a:avLst/>
          </a:prstGeom>
          <a:noFill/>
        </p:spPr>
        <p:txBody>
          <a:bodyPr wrap="square" rtlCol="0">
            <a:spAutoFit/>
          </a:bodyPr>
          <a:lstStyle/>
          <a:p>
            <a:pPr algn="ctr"/>
            <a:r>
              <a:rPr lang="en-US" sz="1200" dirty="0">
                <a:latin typeface="Comic Sans MS" panose="030F0702030302020204" pitchFamily="66" charset="0"/>
              </a:rPr>
              <a:t>“I must have water to grow – but not for long! Then, watch out! I’ll bite!”</a:t>
            </a:r>
          </a:p>
        </p:txBody>
      </p:sp>
      <p:sp>
        <p:nvSpPr>
          <p:cNvPr id="22" name="TextBox 21"/>
          <p:cNvSpPr txBox="1"/>
          <p:nvPr/>
        </p:nvSpPr>
        <p:spPr>
          <a:xfrm>
            <a:off x="2813486" y="3865732"/>
            <a:ext cx="1729787" cy="276999"/>
          </a:xfrm>
          <a:prstGeom prst="rect">
            <a:avLst/>
          </a:prstGeom>
          <a:noFill/>
        </p:spPr>
        <p:txBody>
          <a:bodyPr wrap="square" rtlCol="0">
            <a:spAutoFit/>
          </a:bodyPr>
          <a:lstStyle/>
          <a:p>
            <a:pPr algn="ctr"/>
            <a:r>
              <a:rPr lang="en-US" sz="1200" dirty="0">
                <a:latin typeface="Comic Sans MS" panose="030F0702030302020204" pitchFamily="66" charset="0"/>
              </a:rPr>
              <a:t>“I can float in water!”</a:t>
            </a:r>
          </a:p>
        </p:txBody>
      </p:sp>
      <p:sp>
        <p:nvSpPr>
          <p:cNvPr id="23" name="TextBox 22"/>
          <p:cNvSpPr txBox="1"/>
          <p:nvPr/>
        </p:nvSpPr>
        <p:spPr>
          <a:xfrm>
            <a:off x="6936793" y="3178963"/>
            <a:ext cx="1902406" cy="1015663"/>
          </a:xfrm>
          <a:prstGeom prst="rect">
            <a:avLst/>
          </a:prstGeom>
          <a:noFill/>
        </p:spPr>
        <p:txBody>
          <a:bodyPr wrap="square" rtlCol="0">
            <a:spAutoFit/>
          </a:bodyPr>
          <a:lstStyle/>
          <a:p>
            <a:pPr algn="ctr"/>
            <a:r>
              <a:rPr lang="en-US" sz="1200" dirty="0">
                <a:latin typeface="Comic Sans MS" panose="030F0702030302020204" pitchFamily="66" charset="0"/>
              </a:rPr>
              <a:t>“I am a true bug, not by name only! When I grow up, my wings will cross to form a triangle and an “X” across my back.”</a:t>
            </a:r>
          </a:p>
        </p:txBody>
      </p:sp>
      <p:pic>
        <p:nvPicPr>
          <p:cNvPr id="1026" name="Picture 2" descr="Image result for hen mallard white background"/>
          <p:cNvPicPr>
            <a:picLocks noChangeAspect="1" noChangeArrowheads="1"/>
          </p:cNvPicPr>
          <p:nvPr/>
        </p:nvPicPr>
        <p:blipFill rotWithShape="1">
          <a:blip r:embed="rId12">
            <a:extLst>
              <a:ext uri="{28A0092B-C50C-407E-A947-70E740481C1C}">
                <a14:useLocalDpi xmlns:a14="http://schemas.microsoft.com/office/drawing/2010/main" val="0"/>
              </a:ext>
            </a:extLst>
          </a:blip>
          <a:srcRect t="14006" r="4832" b="20279"/>
          <a:stretch/>
        </p:blipFill>
        <p:spPr bwMode="auto">
          <a:xfrm>
            <a:off x="3522373" y="4365935"/>
            <a:ext cx="1518642" cy="11292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13"/>
          <a:srcRect t="10001" b="18571"/>
          <a:stretch/>
        </p:blipFill>
        <p:spPr>
          <a:xfrm>
            <a:off x="1724333" y="4517842"/>
            <a:ext cx="1780685" cy="913172"/>
          </a:xfrm>
          <a:prstGeom prst="rect">
            <a:avLst/>
          </a:prstGeom>
        </p:spPr>
      </p:pic>
      <p:cxnSp>
        <p:nvCxnSpPr>
          <p:cNvPr id="26" name="Straight Connector 25"/>
          <p:cNvCxnSpPr/>
          <p:nvPr/>
        </p:nvCxnSpPr>
        <p:spPr>
          <a:xfrm flipV="1">
            <a:off x="436141" y="4315056"/>
            <a:ext cx="8174459" cy="32177"/>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486486" y="5574657"/>
            <a:ext cx="853265" cy="276999"/>
          </a:xfrm>
          <a:prstGeom prst="rect">
            <a:avLst/>
          </a:prstGeom>
          <a:noFill/>
        </p:spPr>
        <p:txBody>
          <a:bodyPr wrap="square" rtlCol="0">
            <a:spAutoFit/>
          </a:bodyPr>
          <a:lstStyle/>
          <a:p>
            <a:pPr algn="ctr"/>
            <a:r>
              <a:rPr lang="en-US" sz="1200" dirty="0">
                <a:latin typeface="Comic Sans MS" panose="030F0702030302020204" pitchFamily="66" charset="0"/>
              </a:rPr>
              <a:t>mosquito</a:t>
            </a:r>
          </a:p>
        </p:txBody>
      </p:sp>
      <p:sp>
        <p:nvSpPr>
          <p:cNvPr id="15" name="TextBox 14"/>
          <p:cNvSpPr txBox="1"/>
          <p:nvPr/>
        </p:nvSpPr>
        <p:spPr>
          <a:xfrm>
            <a:off x="2109291" y="5574657"/>
            <a:ext cx="866467" cy="276999"/>
          </a:xfrm>
          <a:prstGeom prst="rect">
            <a:avLst/>
          </a:prstGeom>
          <a:noFill/>
        </p:spPr>
        <p:txBody>
          <a:bodyPr wrap="square" rtlCol="0">
            <a:spAutoFit/>
          </a:bodyPr>
          <a:lstStyle/>
          <a:p>
            <a:pPr algn="ctr"/>
            <a:r>
              <a:rPr lang="en-US" sz="1200" dirty="0">
                <a:latin typeface="Comic Sans MS" panose="030F0702030302020204" pitchFamily="66" charset="0"/>
              </a:rPr>
              <a:t>butterfly</a:t>
            </a:r>
          </a:p>
        </p:txBody>
      </p:sp>
      <p:sp>
        <p:nvSpPr>
          <p:cNvPr id="25" name="TextBox 24"/>
          <p:cNvSpPr txBox="1"/>
          <p:nvPr/>
        </p:nvSpPr>
        <p:spPr>
          <a:xfrm>
            <a:off x="4153445" y="5574687"/>
            <a:ext cx="613189" cy="276999"/>
          </a:xfrm>
          <a:prstGeom prst="rect">
            <a:avLst/>
          </a:prstGeom>
          <a:noFill/>
        </p:spPr>
        <p:txBody>
          <a:bodyPr wrap="square" rtlCol="0">
            <a:spAutoFit/>
          </a:bodyPr>
          <a:lstStyle/>
          <a:p>
            <a:pPr algn="ctr"/>
            <a:r>
              <a:rPr lang="en-US" sz="1200" dirty="0">
                <a:latin typeface="Comic Sans MS" panose="030F0702030302020204" pitchFamily="66" charset="0"/>
              </a:rPr>
              <a:t>duck</a:t>
            </a:r>
          </a:p>
        </p:txBody>
      </p:sp>
      <p:sp>
        <p:nvSpPr>
          <p:cNvPr id="27" name="TextBox 26"/>
          <p:cNvSpPr txBox="1"/>
          <p:nvPr/>
        </p:nvSpPr>
        <p:spPr>
          <a:xfrm>
            <a:off x="5457479" y="5561216"/>
            <a:ext cx="882881" cy="276999"/>
          </a:xfrm>
          <a:prstGeom prst="rect">
            <a:avLst/>
          </a:prstGeom>
          <a:noFill/>
        </p:spPr>
        <p:txBody>
          <a:bodyPr wrap="square" rtlCol="0">
            <a:spAutoFit/>
          </a:bodyPr>
          <a:lstStyle/>
          <a:p>
            <a:pPr algn="ctr"/>
            <a:r>
              <a:rPr lang="en-US" sz="1200" dirty="0">
                <a:latin typeface="Comic Sans MS" panose="030F0702030302020204" pitchFamily="66" charset="0"/>
              </a:rPr>
              <a:t>plant bug</a:t>
            </a:r>
          </a:p>
        </p:txBody>
      </p:sp>
      <p:sp>
        <p:nvSpPr>
          <p:cNvPr id="28" name="TextBox 27"/>
          <p:cNvSpPr txBox="1"/>
          <p:nvPr/>
        </p:nvSpPr>
        <p:spPr>
          <a:xfrm>
            <a:off x="6648929" y="5561658"/>
            <a:ext cx="838200" cy="276999"/>
          </a:xfrm>
          <a:prstGeom prst="rect">
            <a:avLst/>
          </a:prstGeom>
          <a:noFill/>
        </p:spPr>
        <p:txBody>
          <a:bodyPr wrap="square" rtlCol="0">
            <a:spAutoFit/>
          </a:bodyPr>
          <a:lstStyle/>
          <a:p>
            <a:pPr algn="ctr"/>
            <a:r>
              <a:rPr lang="en-US" sz="1200" dirty="0">
                <a:latin typeface="Comic Sans MS" panose="030F0702030302020204" pitchFamily="66" charset="0"/>
              </a:rPr>
              <a:t>lady bug</a:t>
            </a:r>
          </a:p>
        </p:txBody>
      </p:sp>
      <p:sp>
        <p:nvSpPr>
          <p:cNvPr id="29" name="TextBox 28"/>
          <p:cNvSpPr txBox="1"/>
          <p:nvPr/>
        </p:nvSpPr>
        <p:spPr>
          <a:xfrm>
            <a:off x="7955955" y="5576768"/>
            <a:ext cx="533399" cy="276999"/>
          </a:xfrm>
          <a:prstGeom prst="rect">
            <a:avLst/>
          </a:prstGeom>
          <a:noFill/>
        </p:spPr>
        <p:txBody>
          <a:bodyPr wrap="square" rtlCol="0">
            <a:spAutoFit/>
          </a:bodyPr>
          <a:lstStyle/>
          <a:p>
            <a:pPr algn="ctr"/>
            <a:r>
              <a:rPr lang="en-US" sz="1200" dirty="0">
                <a:latin typeface="Comic Sans MS" panose="030F0702030302020204" pitchFamily="66" charset="0"/>
              </a:rPr>
              <a:t>frog</a:t>
            </a:r>
          </a:p>
        </p:txBody>
      </p:sp>
      <p:pic>
        <p:nvPicPr>
          <p:cNvPr id="30" name="Picture 29"/>
          <p:cNvPicPr>
            <a:picLocks noChangeAspect="1"/>
          </p:cNvPicPr>
          <p:nvPr/>
        </p:nvPicPr>
        <p:blipFill>
          <a:blip r:embed="rId14"/>
          <a:stretch>
            <a:fillRect/>
          </a:stretch>
        </p:blipFill>
        <p:spPr>
          <a:xfrm>
            <a:off x="5428391" y="4351226"/>
            <a:ext cx="932903" cy="1243870"/>
          </a:xfrm>
          <a:prstGeom prst="rect">
            <a:avLst/>
          </a:prstGeom>
        </p:spPr>
      </p:pic>
      <p:sp>
        <p:nvSpPr>
          <p:cNvPr id="13" name="Oval 12"/>
          <p:cNvSpPr/>
          <p:nvPr/>
        </p:nvSpPr>
        <p:spPr>
          <a:xfrm>
            <a:off x="307378" y="879433"/>
            <a:ext cx="1143000" cy="83099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1" name="Oval 30"/>
          <p:cNvSpPr/>
          <p:nvPr/>
        </p:nvSpPr>
        <p:spPr>
          <a:xfrm>
            <a:off x="134093" y="2089501"/>
            <a:ext cx="2520507" cy="621747"/>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24" name="Oval 1023"/>
          <p:cNvSpPr/>
          <p:nvPr/>
        </p:nvSpPr>
        <p:spPr>
          <a:xfrm>
            <a:off x="1569582" y="3134429"/>
            <a:ext cx="822944" cy="1147998"/>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25" name="Oval 1024"/>
          <p:cNvSpPr/>
          <p:nvPr/>
        </p:nvSpPr>
        <p:spPr>
          <a:xfrm>
            <a:off x="2792856" y="2208862"/>
            <a:ext cx="1628500" cy="1715934"/>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28" name="Oval 1027"/>
          <p:cNvSpPr/>
          <p:nvPr/>
        </p:nvSpPr>
        <p:spPr>
          <a:xfrm>
            <a:off x="4580950" y="1974395"/>
            <a:ext cx="1999579" cy="800293"/>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29" name="Oval 1028"/>
          <p:cNvSpPr/>
          <p:nvPr/>
        </p:nvSpPr>
        <p:spPr>
          <a:xfrm>
            <a:off x="7542226" y="2222002"/>
            <a:ext cx="849606" cy="975152"/>
          </a:xfrm>
          <a:prstGeom prst="ellipse">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31" name="Straight Arrow Connector 1030"/>
          <p:cNvCxnSpPr>
            <a:stCxn id="13" idx="4"/>
            <a:endCxn id="2" idx="0"/>
          </p:cNvCxnSpPr>
          <p:nvPr/>
        </p:nvCxnSpPr>
        <p:spPr>
          <a:xfrm>
            <a:off x="878878" y="1710430"/>
            <a:ext cx="34241" cy="303841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33" name="Straight Arrow Connector 1032"/>
          <p:cNvCxnSpPr>
            <a:stCxn id="31" idx="5"/>
          </p:cNvCxnSpPr>
          <p:nvPr/>
        </p:nvCxnSpPr>
        <p:spPr>
          <a:xfrm>
            <a:off x="2285480" y="2620195"/>
            <a:ext cx="5443084" cy="198880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37" name="Straight Arrow Connector 1036"/>
          <p:cNvCxnSpPr>
            <a:stCxn id="1024" idx="6"/>
          </p:cNvCxnSpPr>
          <p:nvPr/>
        </p:nvCxnSpPr>
        <p:spPr>
          <a:xfrm>
            <a:off x="2392526" y="3708428"/>
            <a:ext cx="4465474" cy="90057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39" name="Straight Arrow Connector 1038"/>
          <p:cNvCxnSpPr/>
          <p:nvPr/>
        </p:nvCxnSpPr>
        <p:spPr>
          <a:xfrm>
            <a:off x="3907176" y="3859397"/>
            <a:ext cx="242861" cy="65844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41" name="Straight Arrow Connector 1040"/>
          <p:cNvCxnSpPr>
            <a:stCxn id="1028" idx="3"/>
          </p:cNvCxnSpPr>
          <p:nvPr/>
        </p:nvCxnSpPr>
        <p:spPr>
          <a:xfrm flipH="1">
            <a:off x="2797751" y="2657488"/>
            <a:ext cx="2076031" cy="206540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43" name="Straight Arrow Connector 1042"/>
          <p:cNvCxnSpPr>
            <a:stCxn id="1029" idx="3"/>
          </p:cNvCxnSpPr>
          <p:nvPr/>
        </p:nvCxnSpPr>
        <p:spPr>
          <a:xfrm flipH="1">
            <a:off x="6133346" y="3054346"/>
            <a:ext cx="1533302" cy="1694502"/>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5089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1" grpId="0" animBg="1"/>
      <p:bldP spid="1024" grpId="0" animBg="1"/>
      <p:bldP spid="1025" grpId="0" animBg="1"/>
      <p:bldP spid="1028" grpId="0" animBg="1"/>
      <p:bldP spid="10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16402" t="14616" r="3598" b="6923"/>
          <a:stretch/>
        </p:blipFill>
        <p:spPr>
          <a:xfrm>
            <a:off x="6491862" y="2716435"/>
            <a:ext cx="2238923" cy="1141851"/>
          </a:xfrm>
          <a:prstGeom prst="rect">
            <a:avLst/>
          </a:prstGeom>
        </p:spPr>
      </p:pic>
      <p:sp>
        <p:nvSpPr>
          <p:cNvPr id="4" name="TextBox 3"/>
          <p:cNvSpPr txBox="1"/>
          <p:nvPr/>
        </p:nvSpPr>
        <p:spPr>
          <a:xfrm>
            <a:off x="0" y="60047"/>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Can you find the insects?</a:t>
            </a:r>
          </a:p>
        </p:txBody>
      </p:sp>
      <p:pic>
        <p:nvPicPr>
          <p:cNvPr id="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l="6714" t="3371" r="6071" b="6528"/>
          <a:stretch>
            <a:fillRect/>
          </a:stretch>
        </p:blipFill>
        <p:spPr bwMode="auto">
          <a:xfrm>
            <a:off x="135971" y="738111"/>
            <a:ext cx="1756272" cy="134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t="16853" b="12543"/>
          <a:stretch>
            <a:fillRect/>
          </a:stretch>
        </p:blipFill>
        <p:spPr bwMode="auto">
          <a:xfrm>
            <a:off x="1975643" y="738111"/>
            <a:ext cx="1704975" cy="155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63" y="2249487"/>
            <a:ext cx="1239187" cy="166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t="11945" b="14335"/>
          <a:stretch/>
        </p:blipFill>
        <p:spPr bwMode="auto">
          <a:xfrm>
            <a:off x="3620943" y="2524907"/>
            <a:ext cx="27051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0921" r="9078" b="1127"/>
          <a:stretch/>
        </p:blipFill>
        <p:spPr bwMode="auto">
          <a:xfrm>
            <a:off x="7601362" y="5061881"/>
            <a:ext cx="1116166"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l="8484" t="4356" r="4282" b="7185"/>
          <a:stretch>
            <a:fillRect/>
          </a:stretch>
        </p:blipFill>
        <p:spPr bwMode="auto">
          <a:xfrm>
            <a:off x="5697044" y="5262518"/>
            <a:ext cx="1658146" cy="13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5405" y="1240078"/>
            <a:ext cx="1241425" cy="93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541"/>
          <a:stretch/>
        </p:blipFill>
        <p:spPr bwMode="auto">
          <a:xfrm>
            <a:off x="1871756" y="4937804"/>
            <a:ext cx="1578776" cy="1724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4105781" y="654239"/>
            <a:ext cx="1164399" cy="1753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13"/>
          <a:srcRect l="16280" r="9474"/>
          <a:stretch/>
        </p:blipFill>
        <p:spPr>
          <a:xfrm>
            <a:off x="246628" y="4017716"/>
            <a:ext cx="1360186" cy="1222868"/>
          </a:xfrm>
          <a:prstGeom prst="rect">
            <a:avLst/>
          </a:prstGeom>
        </p:spPr>
      </p:pic>
      <p:pic>
        <p:nvPicPr>
          <p:cNvPr id="14" name="Picture 13"/>
          <p:cNvPicPr>
            <a:picLocks noChangeAspect="1"/>
          </p:cNvPicPr>
          <p:nvPr/>
        </p:nvPicPr>
        <p:blipFill rotWithShape="1">
          <a:blip r:embed="rId14"/>
          <a:srcRect l="11317" r="14347"/>
          <a:stretch/>
        </p:blipFill>
        <p:spPr>
          <a:xfrm>
            <a:off x="181425" y="5248535"/>
            <a:ext cx="1480193" cy="1418815"/>
          </a:xfrm>
          <a:prstGeom prst="rect">
            <a:avLst/>
          </a:prstGeom>
        </p:spPr>
      </p:pic>
      <p:pic>
        <p:nvPicPr>
          <p:cNvPr id="15" name="Picture 14"/>
          <p:cNvPicPr>
            <a:picLocks noChangeAspect="1"/>
          </p:cNvPicPr>
          <p:nvPr/>
        </p:nvPicPr>
        <p:blipFill rotWithShape="1">
          <a:blip r:embed="rId15"/>
          <a:srcRect t="6128"/>
          <a:stretch/>
        </p:blipFill>
        <p:spPr>
          <a:xfrm>
            <a:off x="7478468" y="914400"/>
            <a:ext cx="1361955" cy="1851169"/>
          </a:xfrm>
          <a:prstGeom prst="rect">
            <a:avLst/>
          </a:prstGeom>
        </p:spPr>
      </p:pic>
      <p:pic>
        <p:nvPicPr>
          <p:cNvPr id="16" name="Picture 15"/>
          <p:cNvPicPr>
            <a:picLocks noChangeAspect="1"/>
          </p:cNvPicPr>
          <p:nvPr/>
        </p:nvPicPr>
        <p:blipFill rotWithShape="1">
          <a:blip r:embed="rId16"/>
          <a:srcRect b="8253"/>
          <a:stretch/>
        </p:blipFill>
        <p:spPr>
          <a:xfrm>
            <a:off x="2122987" y="2452899"/>
            <a:ext cx="1389479" cy="1372867"/>
          </a:xfrm>
          <a:prstGeom prst="rect">
            <a:avLst/>
          </a:prstGeom>
        </p:spPr>
      </p:pic>
      <p:pic>
        <p:nvPicPr>
          <p:cNvPr id="17" name="Picture 16"/>
          <p:cNvPicPr>
            <a:picLocks noChangeAspect="1"/>
          </p:cNvPicPr>
          <p:nvPr/>
        </p:nvPicPr>
        <p:blipFill rotWithShape="1">
          <a:blip r:embed="rId17"/>
          <a:srcRect t="25920" r="14090" b="33946"/>
          <a:stretch/>
        </p:blipFill>
        <p:spPr>
          <a:xfrm>
            <a:off x="4038600" y="3911588"/>
            <a:ext cx="2645511" cy="921513"/>
          </a:xfrm>
          <a:prstGeom prst="rect">
            <a:avLst/>
          </a:prstGeom>
        </p:spPr>
      </p:pic>
      <p:pic>
        <p:nvPicPr>
          <p:cNvPr id="19" name="Picture 18"/>
          <p:cNvPicPr>
            <a:picLocks noChangeAspect="1"/>
          </p:cNvPicPr>
          <p:nvPr/>
        </p:nvPicPr>
        <p:blipFill>
          <a:blip r:embed="rId18"/>
          <a:stretch>
            <a:fillRect/>
          </a:stretch>
        </p:blipFill>
        <p:spPr>
          <a:xfrm>
            <a:off x="3660670" y="5408932"/>
            <a:ext cx="1878382" cy="1253149"/>
          </a:xfrm>
          <a:prstGeom prst="rect">
            <a:avLst/>
          </a:prstGeom>
        </p:spPr>
      </p:pic>
      <p:pic>
        <p:nvPicPr>
          <p:cNvPr id="20" name="Picture 19"/>
          <p:cNvPicPr>
            <a:picLocks noChangeAspect="1"/>
          </p:cNvPicPr>
          <p:nvPr/>
        </p:nvPicPr>
        <p:blipFill rotWithShape="1">
          <a:blip r:embed="rId19"/>
          <a:srcRect l="3600" t="32933" r="8400" b="35067"/>
          <a:stretch/>
        </p:blipFill>
        <p:spPr>
          <a:xfrm>
            <a:off x="1659850" y="4081744"/>
            <a:ext cx="2173502" cy="592773"/>
          </a:xfrm>
          <a:prstGeom prst="rect">
            <a:avLst/>
          </a:prstGeom>
        </p:spPr>
      </p:pic>
      <p:pic>
        <p:nvPicPr>
          <p:cNvPr id="21" name="Picture 20"/>
          <p:cNvPicPr>
            <a:picLocks noChangeAspect="1"/>
          </p:cNvPicPr>
          <p:nvPr/>
        </p:nvPicPr>
        <p:blipFill>
          <a:blip r:embed="rId20"/>
          <a:stretch>
            <a:fillRect/>
          </a:stretch>
        </p:blipFill>
        <p:spPr>
          <a:xfrm>
            <a:off x="6684111" y="3870980"/>
            <a:ext cx="2200275" cy="890714"/>
          </a:xfrm>
          <a:prstGeom prst="rect">
            <a:avLst/>
          </a:prstGeom>
        </p:spPr>
      </p:pic>
      <p:sp>
        <p:nvSpPr>
          <p:cNvPr id="22" name="TextBox 21"/>
          <p:cNvSpPr txBox="1"/>
          <p:nvPr/>
        </p:nvSpPr>
        <p:spPr>
          <a:xfrm>
            <a:off x="233860" y="860211"/>
            <a:ext cx="239238" cy="307777"/>
          </a:xfrm>
          <a:prstGeom prst="rect">
            <a:avLst/>
          </a:prstGeom>
          <a:noFill/>
        </p:spPr>
        <p:txBody>
          <a:bodyPr wrap="square" rtlCol="0">
            <a:spAutoFit/>
          </a:bodyPr>
          <a:lstStyle/>
          <a:p>
            <a:pPr algn="ctr"/>
            <a:r>
              <a:rPr lang="en-US" sz="1400" b="1" dirty="0"/>
              <a:t>1</a:t>
            </a:r>
          </a:p>
        </p:txBody>
      </p:sp>
      <p:sp>
        <p:nvSpPr>
          <p:cNvPr id="23" name="TextBox 22"/>
          <p:cNvSpPr txBox="1"/>
          <p:nvPr/>
        </p:nvSpPr>
        <p:spPr>
          <a:xfrm>
            <a:off x="2143114" y="863518"/>
            <a:ext cx="276038" cy="307777"/>
          </a:xfrm>
          <a:prstGeom prst="rect">
            <a:avLst/>
          </a:prstGeom>
          <a:noFill/>
        </p:spPr>
        <p:txBody>
          <a:bodyPr wrap="none" rtlCol="0">
            <a:spAutoFit/>
          </a:bodyPr>
          <a:lstStyle/>
          <a:p>
            <a:pPr algn="ctr"/>
            <a:r>
              <a:rPr lang="en-US" sz="1400" b="1" dirty="0"/>
              <a:t>2</a:t>
            </a:r>
          </a:p>
        </p:txBody>
      </p:sp>
      <p:sp>
        <p:nvSpPr>
          <p:cNvPr id="24" name="TextBox 23"/>
          <p:cNvSpPr txBox="1"/>
          <p:nvPr/>
        </p:nvSpPr>
        <p:spPr>
          <a:xfrm>
            <a:off x="3857661" y="945018"/>
            <a:ext cx="276038" cy="307777"/>
          </a:xfrm>
          <a:prstGeom prst="rect">
            <a:avLst/>
          </a:prstGeom>
          <a:noFill/>
        </p:spPr>
        <p:txBody>
          <a:bodyPr wrap="none" rtlCol="0">
            <a:spAutoFit/>
          </a:bodyPr>
          <a:lstStyle/>
          <a:p>
            <a:pPr algn="ctr"/>
            <a:r>
              <a:rPr lang="en-US" sz="1400" b="1" dirty="0"/>
              <a:t>3</a:t>
            </a:r>
          </a:p>
        </p:txBody>
      </p:sp>
      <p:sp>
        <p:nvSpPr>
          <p:cNvPr id="25" name="TextBox 24"/>
          <p:cNvSpPr txBox="1"/>
          <p:nvPr/>
        </p:nvSpPr>
        <p:spPr>
          <a:xfrm>
            <a:off x="6232770" y="1084582"/>
            <a:ext cx="259092" cy="307777"/>
          </a:xfrm>
          <a:prstGeom prst="rect">
            <a:avLst/>
          </a:prstGeom>
          <a:noFill/>
        </p:spPr>
        <p:txBody>
          <a:bodyPr wrap="square" rtlCol="0">
            <a:spAutoFit/>
          </a:bodyPr>
          <a:lstStyle/>
          <a:p>
            <a:pPr algn="ctr"/>
            <a:r>
              <a:rPr lang="en-US" sz="1400" b="1" dirty="0"/>
              <a:t>4</a:t>
            </a:r>
          </a:p>
        </p:txBody>
      </p:sp>
      <p:sp>
        <p:nvSpPr>
          <p:cNvPr id="26" name="TextBox 25"/>
          <p:cNvSpPr txBox="1"/>
          <p:nvPr/>
        </p:nvSpPr>
        <p:spPr>
          <a:xfrm>
            <a:off x="7397494" y="791129"/>
            <a:ext cx="221822" cy="307777"/>
          </a:xfrm>
          <a:prstGeom prst="rect">
            <a:avLst/>
          </a:prstGeom>
          <a:noFill/>
        </p:spPr>
        <p:txBody>
          <a:bodyPr wrap="square" rtlCol="0">
            <a:spAutoFit/>
          </a:bodyPr>
          <a:lstStyle/>
          <a:p>
            <a:pPr algn="ctr"/>
            <a:r>
              <a:rPr lang="en-US" sz="1400" b="1" dirty="0"/>
              <a:t>5</a:t>
            </a:r>
          </a:p>
        </p:txBody>
      </p:sp>
      <p:sp>
        <p:nvSpPr>
          <p:cNvPr id="27" name="TextBox 26"/>
          <p:cNvSpPr txBox="1"/>
          <p:nvPr/>
        </p:nvSpPr>
        <p:spPr>
          <a:xfrm>
            <a:off x="271929" y="2392090"/>
            <a:ext cx="276038" cy="307777"/>
          </a:xfrm>
          <a:prstGeom prst="rect">
            <a:avLst/>
          </a:prstGeom>
          <a:noFill/>
        </p:spPr>
        <p:txBody>
          <a:bodyPr wrap="none" rtlCol="0">
            <a:spAutoFit/>
          </a:bodyPr>
          <a:lstStyle/>
          <a:p>
            <a:pPr algn="ctr"/>
            <a:r>
              <a:rPr lang="en-US" sz="1400" b="1" dirty="0"/>
              <a:t>6</a:t>
            </a:r>
          </a:p>
        </p:txBody>
      </p:sp>
      <p:sp>
        <p:nvSpPr>
          <p:cNvPr id="28" name="TextBox 27"/>
          <p:cNvSpPr txBox="1"/>
          <p:nvPr/>
        </p:nvSpPr>
        <p:spPr>
          <a:xfrm>
            <a:off x="2116911" y="2457792"/>
            <a:ext cx="276038" cy="307777"/>
          </a:xfrm>
          <a:prstGeom prst="rect">
            <a:avLst/>
          </a:prstGeom>
          <a:noFill/>
        </p:spPr>
        <p:txBody>
          <a:bodyPr wrap="none" rtlCol="0">
            <a:spAutoFit/>
          </a:bodyPr>
          <a:lstStyle/>
          <a:p>
            <a:pPr algn="ctr"/>
            <a:r>
              <a:rPr lang="en-US" sz="1400" b="1" dirty="0"/>
              <a:t>7</a:t>
            </a:r>
          </a:p>
        </p:txBody>
      </p:sp>
      <p:sp>
        <p:nvSpPr>
          <p:cNvPr id="29" name="TextBox 28"/>
          <p:cNvSpPr txBox="1"/>
          <p:nvPr/>
        </p:nvSpPr>
        <p:spPr>
          <a:xfrm>
            <a:off x="5201610" y="2765569"/>
            <a:ext cx="276038" cy="307777"/>
          </a:xfrm>
          <a:prstGeom prst="rect">
            <a:avLst/>
          </a:prstGeom>
          <a:noFill/>
        </p:spPr>
        <p:txBody>
          <a:bodyPr wrap="none" rtlCol="0">
            <a:spAutoFit/>
          </a:bodyPr>
          <a:lstStyle/>
          <a:p>
            <a:pPr algn="ctr"/>
            <a:r>
              <a:rPr lang="en-US" sz="1400" b="1" dirty="0"/>
              <a:t>8</a:t>
            </a:r>
          </a:p>
        </p:txBody>
      </p:sp>
      <p:sp>
        <p:nvSpPr>
          <p:cNvPr id="30" name="TextBox 29"/>
          <p:cNvSpPr txBox="1"/>
          <p:nvPr/>
        </p:nvSpPr>
        <p:spPr>
          <a:xfrm>
            <a:off x="6612221" y="2599770"/>
            <a:ext cx="276038" cy="307777"/>
          </a:xfrm>
          <a:prstGeom prst="rect">
            <a:avLst/>
          </a:prstGeom>
          <a:noFill/>
        </p:spPr>
        <p:txBody>
          <a:bodyPr wrap="none" rtlCol="0">
            <a:spAutoFit/>
          </a:bodyPr>
          <a:lstStyle/>
          <a:p>
            <a:pPr algn="ctr"/>
            <a:r>
              <a:rPr lang="en-US" sz="1400" b="1" dirty="0"/>
              <a:t>9</a:t>
            </a:r>
          </a:p>
        </p:txBody>
      </p:sp>
      <p:sp>
        <p:nvSpPr>
          <p:cNvPr id="31" name="TextBox 30"/>
          <p:cNvSpPr txBox="1"/>
          <p:nvPr/>
        </p:nvSpPr>
        <p:spPr>
          <a:xfrm>
            <a:off x="129365" y="3899902"/>
            <a:ext cx="367408" cy="307777"/>
          </a:xfrm>
          <a:prstGeom prst="rect">
            <a:avLst/>
          </a:prstGeom>
          <a:noFill/>
        </p:spPr>
        <p:txBody>
          <a:bodyPr wrap="none" rtlCol="0">
            <a:spAutoFit/>
          </a:bodyPr>
          <a:lstStyle/>
          <a:p>
            <a:pPr algn="ctr"/>
            <a:r>
              <a:rPr lang="en-US" sz="1400" b="1" dirty="0"/>
              <a:t>10</a:t>
            </a:r>
          </a:p>
        </p:txBody>
      </p:sp>
      <p:sp>
        <p:nvSpPr>
          <p:cNvPr id="32" name="TextBox 31"/>
          <p:cNvSpPr txBox="1"/>
          <p:nvPr/>
        </p:nvSpPr>
        <p:spPr>
          <a:xfrm>
            <a:off x="2116911" y="3950779"/>
            <a:ext cx="367408" cy="307777"/>
          </a:xfrm>
          <a:prstGeom prst="rect">
            <a:avLst/>
          </a:prstGeom>
          <a:noFill/>
        </p:spPr>
        <p:txBody>
          <a:bodyPr wrap="none" rtlCol="0">
            <a:spAutoFit/>
          </a:bodyPr>
          <a:lstStyle/>
          <a:p>
            <a:pPr algn="ctr"/>
            <a:r>
              <a:rPr lang="en-US" sz="1400" b="1" dirty="0"/>
              <a:t>11</a:t>
            </a:r>
          </a:p>
        </p:txBody>
      </p:sp>
      <p:sp>
        <p:nvSpPr>
          <p:cNvPr id="33" name="TextBox 32"/>
          <p:cNvSpPr txBox="1"/>
          <p:nvPr/>
        </p:nvSpPr>
        <p:spPr>
          <a:xfrm>
            <a:off x="4324164" y="3876645"/>
            <a:ext cx="367408" cy="307777"/>
          </a:xfrm>
          <a:prstGeom prst="rect">
            <a:avLst/>
          </a:prstGeom>
          <a:noFill/>
        </p:spPr>
        <p:txBody>
          <a:bodyPr wrap="none" rtlCol="0">
            <a:spAutoFit/>
          </a:bodyPr>
          <a:lstStyle/>
          <a:p>
            <a:pPr algn="ctr"/>
            <a:r>
              <a:rPr lang="en-US" sz="1400" b="1" dirty="0"/>
              <a:t>12</a:t>
            </a:r>
          </a:p>
        </p:txBody>
      </p:sp>
      <p:sp>
        <p:nvSpPr>
          <p:cNvPr id="34" name="TextBox 33"/>
          <p:cNvSpPr txBox="1"/>
          <p:nvPr/>
        </p:nvSpPr>
        <p:spPr>
          <a:xfrm>
            <a:off x="6895949" y="3767496"/>
            <a:ext cx="367408" cy="307777"/>
          </a:xfrm>
          <a:prstGeom prst="rect">
            <a:avLst/>
          </a:prstGeom>
          <a:noFill/>
        </p:spPr>
        <p:txBody>
          <a:bodyPr wrap="none" rtlCol="0">
            <a:spAutoFit/>
          </a:bodyPr>
          <a:lstStyle/>
          <a:p>
            <a:pPr algn="ctr"/>
            <a:r>
              <a:rPr lang="en-US" sz="1400" b="1" dirty="0"/>
              <a:t>13</a:t>
            </a:r>
          </a:p>
        </p:txBody>
      </p:sp>
      <p:sp>
        <p:nvSpPr>
          <p:cNvPr id="35" name="TextBox 34"/>
          <p:cNvSpPr txBox="1"/>
          <p:nvPr/>
        </p:nvSpPr>
        <p:spPr>
          <a:xfrm>
            <a:off x="289394" y="5597843"/>
            <a:ext cx="367408" cy="307777"/>
          </a:xfrm>
          <a:prstGeom prst="rect">
            <a:avLst/>
          </a:prstGeom>
          <a:noFill/>
        </p:spPr>
        <p:txBody>
          <a:bodyPr wrap="none" rtlCol="0">
            <a:spAutoFit/>
          </a:bodyPr>
          <a:lstStyle/>
          <a:p>
            <a:pPr algn="ctr"/>
            <a:r>
              <a:rPr lang="en-US" sz="1400" b="1" dirty="0"/>
              <a:t>14</a:t>
            </a:r>
          </a:p>
        </p:txBody>
      </p:sp>
      <p:sp>
        <p:nvSpPr>
          <p:cNvPr id="36" name="TextBox 35"/>
          <p:cNvSpPr txBox="1"/>
          <p:nvPr/>
        </p:nvSpPr>
        <p:spPr>
          <a:xfrm>
            <a:off x="1864842" y="5248535"/>
            <a:ext cx="367408" cy="307777"/>
          </a:xfrm>
          <a:prstGeom prst="rect">
            <a:avLst/>
          </a:prstGeom>
          <a:noFill/>
        </p:spPr>
        <p:txBody>
          <a:bodyPr wrap="none" rtlCol="0">
            <a:spAutoFit/>
          </a:bodyPr>
          <a:lstStyle/>
          <a:p>
            <a:pPr algn="ctr"/>
            <a:r>
              <a:rPr lang="en-US" sz="1400" b="1" dirty="0"/>
              <a:t>15</a:t>
            </a:r>
          </a:p>
        </p:txBody>
      </p:sp>
      <p:sp>
        <p:nvSpPr>
          <p:cNvPr id="37" name="TextBox 36"/>
          <p:cNvSpPr txBox="1"/>
          <p:nvPr/>
        </p:nvSpPr>
        <p:spPr>
          <a:xfrm>
            <a:off x="3927152" y="5240584"/>
            <a:ext cx="367408" cy="307777"/>
          </a:xfrm>
          <a:prstGeom prst="rect">
            <a:avLst/>
          </a:prstGeom>
          <a:noFill/>
        </p:spPr>
        <p:txBody>
          <a:bodyPr wrap="none" rtlCol="0">
            <a:spAutoFit/>
          </a:bodyPr>
          <a:lstStyle/>
          <a:p>
            <a:pPr algn="ctr"/>
            <a:r>
              <a:rPr lang="en-US" sz="1400" b="1" dirty="0"/>
              <a:t>16</a:t>
            </a:r>
          </a:p>
        </p:txBody>
      </p:sp>
      <p:sp>
        <p:nvSpPr>
          <p:cNvPr id="38" name="TextBox 37"/>
          <p:cNvSpPr txBox="1"/>
          <p:nvPr/>
        </p:nvSpPr>
        <p:spPr>
          <a:xfrm>
            <a:off x="6289257" y="5406658"/>
            <a:ext cx="367408" cy="307777"/>
          </a:xfrm>
          <a:prstGeom prst="rect">
            <a:avLst/>
          </a:prstGeom>
          <a:noFill/>
        </p:spPr>
        <p:txBody>
          <a:bodyPr wrap="none" rtlCol="0">
            <a:spAutoFit/>
          </a:bodyPr>
          <a:lstStyle/>
          <a:p>
            <a:pPr algn="ctr"/>
            <a:r>
              <a:rPr lang="en-US" sz="1400" b="1" dirty="0"/>
              <a:t>17</a:t>
            </a:r>
          </a:p>
        </p:txBody>
      </p:sp>
      <p:sp>
        <p:nvSpPr>
          <p:cNvPr id="39" name="TextBox 38"/>
          <p:cNvSpPr txBox="1"/>
          <p:nvPr/>
        </p:nvSpPr>
        <p:spPr>
          <a:xfrm>
            <a:off x="7947403" y="5170659"/>
            <a:ext cx="367408" cy="307777"/>
          </a:xfrm>
          <a:prstGeom prst="rect">
            <a:avLst/>
          </a:prstGeom>
          <a:noFill/>
        </p:spPr>
        <p:txBody>
          <a:bodyPr wrap="none" rtlCol="0">
            <a:spAutoFit/>
          </a:bodyPr>
          <a:lstStyle/>
          <a:p>
            <a:pPr algn="ctr"/>
            <a:r>
              <a:rPr lang="en-US" sz="1400" b="1" dirty="0"/>
              <a:t>18</a:t>
            </a:r>
          </a:p>
        </p:txBody>
      </p:sp>
    </p:spTree>
    <p:extLst>
      <p:ext uri="{BB962C8B-B14F-4D97-AF65-F5344CB8AC3E}">
        <p14:creationId xmlns:p14="http://schemas.microsoft.com/office/powerpoint/2010/main" val="3816710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16402" t="14616" r="3598" b="6923"/>
          <a:stretch/>
        </p:blipFill>
        <p:spPr>
          <a:xfrm>
            <a:off x="6491862" y="2716435"/>
            <a:ext cx="2238923" cy="1141851"/>
          </a:xfrm>
          <a:prstGeom prst="rect">
            <a:avLst/>
          </a:prstGeom>
        </p:spPr>
      </p:pic>
      <p:sp>
        <p:nvSpPr>
          <p:cNvPr id="4" name="TextBox 3"/>
          <p:cNvSpPr txBox="1"/>
          <p:nvPr/>
        </p:nvSpPr>
        <p:spPr>
          <a:xfrm>
            <a:off x="0" y="59999"/>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Can you find the insects?</a:t>
            </a:r>
          </a:p>
        </p:txBody>
      </p:sp>
      <p:pic>
        <p:nvPicPr>
          <p:cNvPr id="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l="6714" t="3371" r="6071" b="6528"/>
          <a:stretch>
            <a:fillRect/>
          </a:stretch>
        </p:blipFill>
        <p:spPr bwMode="auto">
          <a:xfrm>
            <a:off x="135971" y="738111"/>
            <a:ext cx="1756272" cy="134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t="16853" b="12543"/>
          <a:stretch>
            <a:fillRect/>
          </a:stretch>
        </p:blipFill>
        <p:spPr bwMode="auto">
          <a:xfrm>
            <a:off x="1975643" y="738111"/>
            <a:ext cx="1704975" cy="155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663" y="2249487"/>
            <a:ext cx="1239187" cy="166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t="11945" b="14335"/>
          <a:stretch/>
        </p:blipFill>
        <p:spPr bwMode="auto">
          <a:xfrm>
            <a:off x="3620943" y="2524907"/>
            <a:ext cx="27051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0921" r="9078" b="1127"/>
          <a:stretch/>
        </p:blipFill>
        <p:spPr bwMode="auto">
          <a:xfrm>
            <a:off x="7601362" y="5061881"/>
            <a:ext cx="1116166"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l="8484" t="4356" r="4282" b="7185"/>
          <a:stretch>
            <a:fillRect/>
          </a:stretch>
        </p:blipFill>
        <p:spPr bwMode="auto">
          <a:xfrm>
            <a:off x="5697044" y="5262518"/>
            <a:ext cx="1658146" cy="13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05405" y="1240078"/>
            <a:ext cx="1241425" cy="93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541"/>
          <a:stretch/>
        </p:blipFill>
        <p:spPr bwMode="auto">
          <a:xfrm>
            <a:off x="1871756" y="4937804"/>
            <a:ext cx="1578776" cy="1724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4105781" y="654239"/>
            <a:ext cx="1164399" cy="1753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13"/>
          <a:srcRect l="16280" r="9474"/>
          <a:stretch/>
        </p:blipFill>
        <p:spPr>
          <a:xfrm>
            <a:off x="246628" y="4017716"/>
            <a:ext cx="1360186" cy="1222868"/>
          </a:xfrm>
          <a:prstGeom prst="rect">
            <a:avLst/>
          </a:prstGeom>
        </p:spPr>
      </p:pic>
      <p:pic>
        <p:nvPicPr>
          <p:cNvPr id="14" name="Picture 13"/>
          <p:cNvPicPr>
            <a:picLocks noChangeAspect="1"/>
          </p:cNvPicPr>
          <p:nvPr/>
        </p:nvPicPr>
        <p:blipFill rotWithShape="1">
          <a:blip r:embed="rId14"/>
          <a:srcRect l="11317" r="14347"/>
          <a:stretch/>
        </p:blipFill>
        <p:spPr>
          <a:xfrm>
            <a:off x="181425" y="5248535"/>
            <a:ext cx="1480193" cy="1418815"/>
          </a:xfrm>
          <a:prstGeom prst="rect">
            <a:avLst/>
          </a:prstGeom>
        </p:spPr>
      </p:pic>
      <p:pic>
        <p:nvPicPr>
          <p:cNvPr id="15" name="Picture 14"/>
          <p:cNvPicPr>
            <a:picLocks noChangeAspect="1"/>
          </p:cNvPicPr>
          <p:nvPr/>
        </p:nvPicPr>
        <p:blipFill rotWithShape="1">
          <a:blip r:embed="rId15"/>
          <a:srcRect t="6128"/>
          <a:stretch/>
        </p:blipFill>
        <p:spPr>
          <a:xfrm>
            <a:off x="7478468" y="914400"/>
            <a:ext cx="1361955" cy="1851169"/>
          </a:xfrm>
          <a:prstGeom prst="rect">
            <a:avLst/>
          </a:prstGeom>
        </p:spPr>
      </p:pic>
      <p:pic>
        <p:nvPicPr>
          <p:cNvPr id="16" name="Picture 15"/>
          <p:cNvPicPr>
            <a:picLocks noChangeAspect="1"/>
          </p:cNvPicPr>
          <p:nvPr/>
        </p:nvPicPr>
        <p:blipFill rotWithShape="1">
          <a:blip r:embed="rId16"/>
          <a:srcRect b="8253"/>
          <a:stretch/>
        </p:blipFill>
        <p:spPr>
          <a:xfrm>
            <a:off x="2122987" y="2452899"/>
            <a:ext cx="1389479" cy="1372867"/>
          </a:xfrm>
          <a:prstGeom prst="rect">
            <a:avLst/>
          </a:prstGeom>
        </p:spPr>
      </p:pic>
      <p:pic>
        <p:nvPicPr>
          <p:cNvPr id="17" name="Picture 16"/>
          <p:cNvPicPr>
            <a:picLocks noChangeAspect="1"/>
          </p:cNvPicPr>
          <p:nvPr/>
        </p:nvPicPr>
        <p:blipFill rotWithShape="1">
          <a:blip r:embed="rId17"/>
          <a:srcRect t="25920" r="14090" b="33946"/>
          <a:stretch/>
        </p:blipFill>
        <p:spPr>
          <a:xfrm>
            <a:off x="4038600" y="3911588"/>
            <a:ext cx="2645511" cy="921513"/>
          </a:xfrm>
          <a:prstGeom prst="rect">
            <a:avLst/>
          </a:prstGeom>
        </p:spPr>
      </p:pic>
      <p:pic>
        <p:nvPicPr>
          <p:cNvPr id="19" name="Picture 18"/>
          <p:cNvPicPr>
            <a:picLocks noChangeAspect="1"/>
          </p:cNvPicPr>
          <p:nvPr/>
        </p:nvPicPr>
        <p:blipFill>
          <a:blip r:embed="rId18"/>
          <a:stretch>
            <a:fillRect/>
          </a:stretch>
        </p:blipFill>
        <p:spPr>
          <a:xfrm>
            <a:off x="3660670" y="5408932"/>
            <a:ext cx="1878382" cy="1253149"/>
          </a:xfrm>
          <a:prstGeom prst="rect">
            <a:avLst/>
          </a:prstGeom>
        </p:spPr>
      </p:pic>
      <p:pic>
        <p:nvPicPr>
          <p:cNvPr id="20" name="Picture 19"/>
          <p:cNvPicPr>
            <a:picLocks noChangeAspect="1"/>
          </p:cNvPicPr>
          <p:nvPr/>
        </p:nvPicPr>
        <p:blipFill rotWithShape="1">
          <a:blip r:embed="rId19"/>
          <a:srcRect l="3600" t="32933" r="8400" b="35067"/>
          <a:stretch/>
        </p:blipFill>
        <p:spPr>
          <a:xfrm>
            <a:off x="1659850" y="4081744"/>
            <a:ext cx="2173502" cy="592773"/>
          </a:xfrm>
          <a:prstGeom prst="rect">
            <a:avLst/>
          </a:prstGeom>
        </p:spPr>
      </p:pic>
      <p:pic>
        <p:nvPicPr>
          <p:cNvPr id="21" name="Picture 20"/>
          <p:cNvPicPr>
            <a:picLocks noChangeAspect="1"/>
          </p:cNvPicPr>
          <p:nvPr/>
        </p:nvPicPr>
        <p:blipFill>
          <a:blip r:embed="rId20"/>
          <a:stretch>
            <a:fillRect/>
          </a:stretch>
        </p:blipFill>
        <p:spPr>
          <a:xfrm>
            <a:off x="6684111" y="3870980"/>
            <a:ext cx="2200275" cy="890714"/>
          </a:xfrm>
          <a:prstGeom prst="rect">
            <a:avLst/>
          </a:prstGeom>
        </p:spPr>
      </p:pic>
      <p:sp>
        <p:nvSpPr>
          <p:cNvPr id="22" name="TextBox 21"/>
          <p:cNvSpPr txBox="1"/>
          <p:nvPr/>
        </p:nvSpPr>
        <p:spPr>
          <a:xfrm>
            <a:off x="233860" y="860211"/>
            <a:ext cx="239238" cy="307777"/>
          </a:xfrm>
          <a:prstGeom prst="rect">
            <a:avLst/>
          </a:prstGeom>
          <a:noFill/>
        </p:spPr>
        <p:txBody>
          <a:bodyPr wrap="square" rtlCol="0">
            <a:spAutoFit/>
          </a:bodyPr>
          <a:lstStyle/>
          <a:p>
            <a:pPr algn="ctr"/>
            <a:r>
              <a:rPr lang="en-US" sz="1400" b="1" dirty="0"/>
              <a:t>1</a:t>
            </a:r>
          </a:p>
        </p:txBody>
      </p:sp>
      <p:sp>
        <p:nvSpPr>
          <p:cNvPr id="23" name="TextBox 22"/>
          <p:cNvSpPr txBox="1"/>
          <p:nvPr/>
        </p:nvSpPr>
        <p:spPr>
          <a:xfrm>
            <a:off x="2143114" y="863518"/>
            <a:ext cx="276038" cy="307777"/>
          </a:xfrm>
          <a:prstGeom prst="rect">
            <a:avLst/>
          </a:prstGeom>
          <a:noFill/>
        </p:spPr>
        <p:txBody>
          <a:bodyPr wrap="none" rtlCol="0">
            <a:spAutoFit/>
          </a:bodyPr>
          <a:lstStyle/>
          <a:p>
            <a:pPr algn="ctr"/>
            <a:r>
              <a:rPr lang="en-US" sz="1400" b="1" dirty="0"/>
              <a:t>2</a:t>
            </a:r>
          </a:p>
        </p:txBody>
      </p:sp>
      <p:sp>
        <p:nvSpPr>
          <p:cNvPr id="24" name="TextBox 23"/>
          <p:cNvSpPr txBox="1"/>
          <p:nvPr/>
        </p:nvSpPr>
        <p:spPr>
          <a:xfrm>
            <a:off x="3857661" y="945018"/>
            <a:ext cx="276038" cy="307777"/>
          </a:xfrm>
          <a:prstGeom prst="rect">
            <a:avLst/>
          </a:prstGeom>
          <a:noFill/>
        </p:spPr>
        <p:txBody>
          <a:bodyPr wrap="none" rtlCol="0">
            <a:spAutoFit/>
          </a:bodyPr>
          <a:lstStyle/>
          <a:p>
            <a:pPr algn="ctr"/>
            <a:r>
              <a:rPr lang="en-US" sz="1400" b="1" dirty="0"/>
              <a:t>3</a:t>
            </a:r>
          </a:p>
        </p:txBody>
      </p:sp>
      <p:sp>
        <p:nvSpPr>
          <p:cNvPr id="25" name="TextBox 24"/>
          <p:cNvSpPr txBox="1"/>
          <p:nvPr/>
        </p:nvSpPr>
        <p:spPr>
          <a:xfrm>
            <a:off x="6232770" y="1084582"/>
            <a:ext cx="259092" cy="307777"/>
          </a:xfrm>
          <a:prstGeom prst="rect">
            <a:avLst/>
          </a:prstGeom>
          <a:noFill/>
        </p:spPr>
        <p:txBody>
          <a:bodyPr wrap="square" rtlCol="0">
            <a:spAutoFit/>
          </a:bodyPr>
          <a:lstStyle/>
          <a:p>
            <a:pPr algn="ctr"/>
            <a:r>
              <a:rPr lang="en-US" sz="1400" b="1" dirty="0"/>
              <a:t>4</a:t>
            </a:r>
          </a:p>
        </p:txBody>
      </p:sp>
      <p:sp>
        <p:nvSpPr>
          <p:cNvPr id="26" name="TextBox 25"/>
          <p:cNvSpPr txBox="1"/>
          <p:nvPr/>
        </p:nvSpPr>
        <p:spPr>
          <a:xfrm>
            <a:off x="7397494" y="791129"/>
            <a:ext cx="221822" cy="307777"/>
          </a:xfrm>
          <a:prstGeom prst="rect">
            <a:avLst/>
          </a:prstGeom>
          <a:noFill/>
        </p:spPr>
        <p:txBody>
          <a:bodyPr wrap="square" rtlCol="0">
            <a:spAutoFit/>
          </a:bodyPr>
          <a:lstStyle/>
          <a:p>
            <a:pPr algn="ctr"/>
            <a:r>
              <a:rPr lang="en-US" sz="1400" b="1" dirty="0"/>
              <a:t>5</a:t>
            </a:r>
          </a:p>
        </p:txBody>
      </p:sp>
      <p:sp>
        <p:nvSpPr>
          <p:cNvPr id="27" name="TextBox 26"/>
          <p:cNvSpPr txBox="1"/>
          <p:nvPr/>
        </p:nvSpPr>
        <p:spPr>
          <a:xfrm>
            <a:off x="271929" y="2392090"/>
            <a:ext cx="276038" cy="307777"/>
          </a:xfrm>
          <a:prstGeom prst="rect">
            <a:avLst/>
          </a:prstGeom>
          <a:noFill/>
        </p:spPr>
        <p:txBody>
          <a:bodyPr wrap="none" rtlCol="0">
            <a:spAutoFit/>
          </a:bodyPr>
          <a:lstStyle/>
          <a:p>
            <a:pPr algn="ctr"/>
            <a:r>
              <a:rPr lang="en-US" sz="1400" b="1" dirty="0"/>
              <a:t>6</a:t>
            </a:r>
          </a:p>
        </p:txBody>
      </p:sp>
      <p:sp>
        <p:nvSpPr>
          <p:cNvPr id="28" name="TextBox 27"/>
          <p:cNvSpPr txBox="1"/>
          <p:nvPr/>
        </p:nvSpPr>
        <p:spPr>
          <a:xfrm>
            <a:off x="2116911" y="2457792"/>
            <a:ext cx="276038" cy="307777"/>
          </a:xfrm>
          <a:prstGeom prst="rect">
            <a:avLst/>
          </a:prstGeom>
          <a:noFill/>
        </p:spPr>
        <p:txBody>
          <a:bodyPr wrap="none" rtlCol="0">
            <a:spAutoFit/>
          </a:bodyPr>
          <a:lstStyle/>
          <a:p>
            <a:pPr algn="ctr"/>
            <a:r>
              <a:rPr lang="en-US" sz="1400" b="1" dirty="0"/>
              <a:t>7</a:t>
            </a:r>
          </a:p>
        </p:txBody>
      </p:sp>
      <p:sp>
        <p:nvSpPr>
          <p:cNvPr id="29" name="TextBox 28"/>
          <p:cNvSpPr txBox="1"/>
          <p:nvPr/>
        </p:nvSpPr>
        <p:spPr>
          <a:xfrm>
            <a:off x="5201610" y="2765569"/>
            <a:ext cx="276038" cy="307777"/>
          </a:xfrm>
          <a:prstGeom prst="rect">
            <a:avLst/>
          </a:prstGeom>
          <a:noFill/>
        </p:spPr>
        <p:txBody>
          <a:bodyPr wrap="none" rtlCol="0">
            <a:spAutoFit/>
          </a:bodyPr>
          <a:lstStyle/>
          <a:p>
            <a:pPr algn="ctr"/>
            <a:r>
              <a:rPr lang="en-US" sz="1400" b="1" dirty="0"/>
              <a:t>8</a:t>
            </a:r>
          </a:p>
        </p:txBody>
      </p:sp>
      <p:sp>
        <p:nvSpPr>
          <p:cNvPr id="30" name="TextBox 29"/>
          <p:cNvSpPr txBox="1"/>
          <p:nvPr/>
        </p:nvSpPr>
        <p:spPr>
          <a:xfrm>
            <a:off x="6612221" y="2599770"/>
            <a:ext cx="276038" cy="307777"/>
          </a:xfrm>
          <a:prstGeom prst="rect">
            <a:avLst/>
          </a:prstGeom>
          <a:noFill/>
        </p:spPr>
        <p:txBody>
          <a:bodyPr wrap="none" rtlCol="0">
            <a:spAutoFit/>
          </a:bodyPr>
          <a:lstStyle/>
          <a:p>
            <a:pPr algn="ctr"/>
            <a:r>
              <a:rPr lang="en-US" sz="1400" b="1" dirty="0"/>
              <a:t>9</a:t>
            </a:r>
          </a:p>
        </p:txBody>
      </p:sp>
      <p:sp>
        <p:nvSpPr>
          <p:cNvPr id="31" name="TextBox 30"/>
          <p:cNvSpPr txBox="1"/>
          <p:nvPr/>
        </p:nvSpPr>
        <p:spPr>
          <a:xfrm>
            <a:off x="129365" y="3899902"/>
            <a:ext cx="367408" cy="307777"/>
          </a:xfrm>
          <a:prstGeom prst="rect">
            <a:avLst/>
          </a:prstGeom>
          <a:noFill/>
        </p:spPr>
        <p:txBody>
          <a:bodyPr wrap="none" rtlCol="0">
            <a:spAutoFit/>
          </a:bodyPr>
          <a:lstStyle/>
          <a:p>
            <a:pPr algn="ctr"/>
            <a:r>
              <a:rPr lang="en-US" sz="1400" b="1" dirty="0"/>
              <a:t>10</a:t>
            </a:r>
          </a:p>
        </p:txBody>
      </p:sp>
      <p:sp>
        <p:nvSpPr>
          <p:cNvPr id="32" name="TextBox 31"/>
          <p:cNvSpPr txBox="1"/>
          <p:nvPr/>
        </p:nvSpPr>
        <p:spPr>
          <a:xfrm>
            <a:off x="2116911" y="3950779"/>
            <a:ext cx="367408" cy="307777"/>
          </a:xfrm>
          <a:prstGeom prst="rect">
            <a:avLst/>
          </a:prstGeom>
          <a:noFill/>
        </p:spPr>
        <p:txBody>
          <a:bodyPr wrap="none" rtlCol="0">
            <a:spAutoFit/>
          </a:bodyPr>
          <a:lstStyle/>
          <a:p>
            <a:pPr algn="ctr"/>
            <a:r>
              <a:rPr lang="en-US" sz="1400" b="1" dirty="0"/>
              <a:t>11</a:t>
            </a:r>
          </a:p>
        </p:txBody>
      </p:sp>
      <p:sp>
        <p:nvSpPr>
          <p:cNvPr id="33" name="TextBox 32"/>
          <p:cNvSpPr txBox="1"/>
          <p:nvPr/>
        </p:nvSpPr>
        <p:spPr>
          <a:xfrm>
            <a:off x="4324164" y="3876645"/>
            <a:ext cx="367408" cy="307777"/>
          </a:xfrm>
          <a:prstGeom prst="rect">
            <a:avLst/>
          </a:prstGeom>
          <a:noFill/>
        </p:spPr>
        <p:txBody>
          <a:bodyPr wrap="none" rtlCol="0">
            <a:spAutoFit/>
          </a:bodyPr>
          <a:lstStyle/>
          <a:p>
            <a:pPr algn="ctr"/>
            <a:r>
              <a:rPr lang="en-US" sz="1400" b="1" dirty="0"/>
              <a:t>12</a:t>
            </a:r>
          </a:p>
        </p:txBody>
      </p:sp>
      <p:sp>
        <p:nvSpPr>
          <p:cNvPr id="34" name="TextBox 33"/>
          <p:cNvSpPr txBox="1"/>
          <p:nvPr/>
        </p:nvSpPr>
        <p:spPr>
          <a:xfrm>
            <a:off x="6895949" y="3767496"/>
            <a:ext cx="367408" cy="307777"/>
          </a:xfrm>
          <a:prstGeom prst="rect">
            <a:avLst/>
          </a:prstGeom>
          <a:noFill/>
        </p:spPr>
        <p:txBody>
          <a:bodyPr wrap="none" rtlCol="0">
            <a:spAutoFit/>
          </a:bodyPr>
          <a:lstStyle/>
          <a:p>
            <a:pPr algn="ctr"/>
            <a:r>
              <a:rPr lang="en-US" sz="1400" b="1" dirty="0"/>
              <a:t>13</a:t>
            </a:r>
          </a:p>
        </p:txBody>
      </p:sp>
      <p:sp>
        <p:nvSpPr>
          <p:cNvPr id="35" name="TextBox 34"/>
          <p:cNvSpPr txBox="1"/>
          <p:nvPr/>
        </p:nvSpPr>
        <p:spPr>
          <a:xfrm>
            <a:off x="289394" y="5597843"/>
            <a:ext cx="367408" cy="307777"/>
          </a:xfrm>
          <a:prstGeom prst="rect">
            <a:avLst/>
          </a:prstGeom>
          <a:noFill/>
        </p:spPr>
        <p:txBody>
          <a:bodyPr wrap="none" rtlCol="0">
            <a:spAutoFit/>
          </a:bodyPr>
          <a:lstStyle/>
          <a:p>
            <a:pPr algn="ctr"/>
            <a:r>
              <a:rPr lang="en-US" sz="1400" b="1" dirty="0"/>
              <a:t>14</a:t>
            </a:r>
          </a:p>
        </p:txBody>
      </p:sp>
      <p:sp>
        <p:nvSpPr>
          <p:cNvPr id="36" name="TextBox 35"/>
          <p:cNvSpPr txBox="1"/>
          <p:nvPr/>
        </p:nvSpPr>
        <p:spPr>
          <a:xfrm>
            <a:off x="1864842" y="5248535"/>
            <a:ext cx="367408" cy="307777"/>
          </a:xfrm>
          <a:prstGeom prst="rect">
            <a:avLst/>
          </a:prstGeom>
          <a:noFill/>
        </p:spPr>
        <p:txBody>
          <a:bodyPr wrap="none" rtlCol="0">
            <a:spAutoFit/>
          </a:bodyPr>
          <a:lstStyle/>
          <a:p>
            <a:pPr algn="ctr"/>
            <a:r>
              <a:rPr lang="en-US" sz="1400" b="1" dirty="0"/>
              <a:t>15</a:t>
            </a:r>
          </a:p>
        </p:txBody>
      </p:sp>
      <p:sp>
        <p:nvSpPr>
          <p:cNvPr id="37" name="TextBox 36"/>
          <p:cNvSpPr txBox="1"/>
          <p:nvPr/>
        </p:nvSpPr>
        <p:spPr>
          <a:xfrm>
            <a:off x="3927152" y="5240584"/>
            <a:ext cx="367408" cy="307777"/>
          </a:xfrm>
          <a:prstGeom prst="rect">
            <a:avLst/>
          </a:prstGeom>
          <a:noFill/>
        </p:spPr>
        <p:txBody>
          <a:bodyPr wrap="none" rtlCol="0">
            <a:spAutoFit/>
          </a:bodyPr>
          <a:lstStyle/>
          <a:p>
            <a:pPr algn="ctr"/>
            <a:r>
              <a:rPr lang="en-US" sz="1400" b="1" dirty="0"/>
              <a:t>16</a:t>
            </a:r>
          </a:p>
        </p:txBody>
      </p:sp>
      <p:sp>
        <p:nvSpPr>
          <p:cNvPr id="38" name="TextBox 37"/>
          <p:cNvSpPr txBox="1"/>
          <p:nvPr/>
        </p:nvSpPr>
        <p:spPr>
          <a:xfrm>
            <a:off x="6289257" y="5406658"/>
            <a:ext cx="367408" cy="307777"/>
          </a:xfrm>
          <a:prstGeom prst="rect">
            <a:avLst/>
          </a:prstGeom>
          <a:noFill/>
        </p:spPr>
        <p:txBody>
          <a:bodyPr wrap="none" rtlCol="0">
            <a:spAutoFit/>
          </a:bodyPr>
          <a:lstStyle/>
          <a:p>
            <a:pPr algn="ctr"/>
            <a:r>
              <a:rPr lang="en-US" sz="1400" b="1" dirty="0"/>
              <a:t>17</a:t>
            </a:r>
          </a:p>
        </p:txBody>
      </p:sp>
      <p:sp>
        <p:nvSpPr>
          <p:cNvPr id="39" name="TextBox 38"/>
          <p:cNvSpPr txBox="1"/>
          <p:nvPr/>
        </p:nvSpPr>
        <p:spPr>
          <a:xfrm>
            <a:off x="7947403" y="5170659"/>
            <a:ext cx="367408" cy="307777"/>
          </a:xfrm>
          <a:prstGeom prst="rect">
            <a:avLst/>
          </a:prstGeom>
          <a:noFill/>
        </p:spPr>
        <p:txBody>
          <a:bodyPr wrap="none" rtlCol="0">
            <a:spAutoFit/>
          </a:bodyPr>
          <a:lstStyle/>
          <a:p>
            <a:pPr algn="ctr"/>
            <a:r>
              <a:rPr lang="en-US" sz="1400" b="1" dirty="0"/>
              <a:t>18</a:t>
            </a:r>
          </a:p>
        </p:txBody>
      </p:sp>
      <p:sp>
        <p:nvSpPr>
          <p:cNvPr id="3" name="Oval 2"/>
          <p:cNvSpPr/>
          <p:nvPr/>
        </p:nvSpPr>
        <p:spPr>
          <a:xfrm>
            <a:off x="570041" y="2142399"/>
            <a:ext cx="844814" cy="1911391"/>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Oval 39"/>
          <p:cNvSpPr/>
          <p:nvPr/>
        </p:nvSpPr>
        <p:spPr>
          <a:xfrm>
            <a:off x="4086762" y="4003856"/>
            <a:ext cx="2616142" cy="877465"/>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Oval 40"/>
          <p:cNvSpPr/>
          <p:nvPr/>
        </p:nvSpPr>
        <p:spPr>
          <a:xfrm>
            <a:off x="3795602" y="1053788"/>
            <a:ext cx="1885898" cy="879337"/>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Oval 41"/>
          <p:cNvSpPr/>
          <p:nvPr/>
        </p:nvSpPr>
        <p:spPr>
          <a:xfrm>
            <a:off x="2059286" y="4875298"/>
            <a:ext cx="1149917" cy="1786783"/>
          </a:xfrm>
          <a:prstGeom prst="ellipse">
            <a:avLst/>
          </a:prstGeom>
          <a:no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TextBox 42"/>
          <p:cNvSpPr txBox="1"/>
          <p:nvPr/>
        </p:nvSpPr>
        <p:spPr>
          <a:xfrm>
            <a:off x="420664" y="1392359"/>
            <a:ext cx="722336" cy="369332"/>
          </a:xfrm>
          <a:prstGeom prst="rect">
            <a:avLst/>
          </a:prstGeom>
          <a:solidFill>
            <a:schemeClr val="accent6">
              <a:lumMod val="50000"/>
              <a:alpha val="59000"/>
            </a:schemeClr>
          </a:solidFill>
        </p:spPr>
        <p:txBody>
          <a:bodyPr wrap="square" rtlCol="0">
            <a:spAutoFit/>
          </a:bodyPr>
          <a:lstStyle/>
          <a:p>
            <a:pPr algn="ctr"/>
            <a:r>
              <a:rPr lang="en-US" dirty="0">
                <a:solidFill>
                  <a:schemeClr val="bg1"/>
                </a:solidFill>
                <a:latin typeface="Comic Sans MS" panose="030F0702030302020204" pitchFamily="66" charset="0"/>
              </a:rPr>
              <a:t>snail</a:t>
            </a:r>
          </a:p>
        </p:txBody>
      </p:sp>
      <p:sp>
        <p:nvSpPr>
          <p:cNvPr id="44" name="TextBox 43"/>
          <p:cNvSpPr txBox="1"/>
          <p:nvPr/>
        </p:nvSpPr>
        <p:spPr>
          <a:xfrm>
            <a:off x="2392949" y="1295400"/>
            <a:ext cx="816254" cy="381000"/>
          </a:xfrm>
          <a:prstGeom prst="rect">
            <a:avLst/>
          </a:prstGeom>
          <a:noFill/>
        </p:spPr>
        <p:txBody>
          <a:bodyPr wrap="square" rtlCol="0">
            <a:spAutoFit/>
          </a:bodyPr>
          <a:lstStyle/>
          <a:p>
            <a:pPr algn="ctr"/>
            <a:r>
              <a:rPr lang="en-US" dirty="0">
                <a:latin typeface="Comic Sans MS" panose="030F0702030302020204" pitchFamily="66" charset="0"/>
              </a:rPr>
              <a:t>fish</a:t>
            </a:r>
          </a:p>
        </p:txBody>
      </p:sp>
      <p:sp>
        <p:nvSpPr>
          <p:cNvPr id="45" name="TextBox 44"/>
          <p:cNvSpPr txBox="1"/>
          <p:nvPr/>
        </p:nvSpPr>
        <p:spPr>
          <a:xfrm>
            <a:off x="3897118" y="1298871"/>
            <a:ext cx="1573125" cy="369332"/>
          </a:xfrm>
          <a:prstGeom prst="rect">
            <a:avLst/>
          </a:prstGeom>
          <a:solidFill>
            <a:schemeClr val="accent3">
              <a:lumMod val="60000"/>
              <a:lumOff val="40000"/>
              <a:alpha val="70000"/>
            </a:schemeClr>
          </a:solidFill>
        </p:spPr>
        <p:txBody>
          <a:bodyPr wrap="square" rtlCol="0">
            <a:spAutoFit/>
          </a:bodyPr>
          <a:lstStyle/>
          <a:p>
            <a:pPr algn="ctr"/>
            <a:r>
              <a:rPr lang="en-US" dirty="0">
                <a:latin typeface="Comic Sans MS" panose="030F0702030302020204" pitchFamily="66" charset="0"/>
              </a:rPr>
              <a:t>walkingstick</a:t>
            </a:r>
          </a:p>
        </p:txBody>
      </p:sp>
      <p:sp>
        <p:nvSpPr>
          <p:cNvPr id="46" name="TextBox 45"/>
          <p:cNvSpPr txBox="1"/>
          <p:nvPr/>
        </p:nvSpPr>
        <p:spPr>
          <a:xfrm>
            <a:off x="5896453" y="1483890"/>
            <a:ext cx="1366904" cy="369332"/>
          </a:xfrm>
          <a:prstGeom prst="rect">
            <a:avLst/>
          </a:prstGeom>
          <a:solidFill>
            <a:schemeClr val="accent2">
              <a:lumMod val="40000"/>
              <a:lumOff val="60000"/>
              <a:alpha val="71000"/>
            </a:schemeClr>
          </a:solidFill>
        </p:spPr>
        <p:txBody>
          <a:bodyPr wrap="square" rtlCol="0">
            <a:spAutoFit/>
          </a:bodyPr>
          <a:lstStyle/>
          <a:p>
            <a:pPr algn="ctr"/>
            <a:r>
              <a:rPr lang="en-US" dirty="0">
                <a:latin typeface="Comic Sans MS" panose="030F0702030302020204" pitchFamily="66" charset="0"/>
              </a:rPr>
              <a:t>earthworm</a:t>
            </a:r>
          </a:p>
        </p:txBody>
      </p:sp>
      <p:sp>
        <p:nvSpPr>
          <p:cNvPr id="47" name="TextBox 46"/>
          <p:cNvSpPr txBox="1"/>
          <p:nvPr/>
        </p:nvSpPr>
        <p:spPr>
          <a:xfrm>
            <a:off x="7738418" y="1241692"/>
            <a:ext cx="796466" cy="646331"/>
          </a:xfrm>
          <a:prstGeom prst="rect">
            <a:avLst/>
          </a:prstGeom>
          <a:solidFill>
            <a:schemeClr val="accent3">
              <a:lumMod val="60000"/>
              <a:lumOff val="40000"/>
              <a:alpha val="70000"/>
            </a:schemeClr>
          </a:solidFill>
        </p:spPr>
        <p:txBody>
          <a:bodyPr wrap="square" rtlCol="0">
            <a:spAutoFit/>
          </a:bodyPr>
          <a:lstStyle/>
          <a:p>
            <a:pPr algn="ctr"/>
            <a:r>
              <a:rPr lang="en-US" dirty="0" err="1">
                <a:latin typeface="Comic Sans MS" panose="030F0702030302020204" pitchFamily="66" charset="0"/>
              </a:rPr>
              <a:t>greenplant</a:t>
            </a:r>
            <a:endParaRPr lang="en-US" dirty="0">
              <a:latin typeface="Comic Sans MS" panose="030F0702030302020204" pitchFamily="66" charset="0"/>
            </a:endParaRPr>
          </a:p>
        </p:txBody>
      </p:sp>
      <p:sp>
        <p:nvSpPr>
          <p:cNvPr id="48" name="TextBox 47"/>
          <p:cNvSpPr txBox="1"/>
          <p:nvPr/>
        </p:nvSpPr>
        <p:spPr>
          <a:xfrm>
            <a:off x="676955" y="2919457"/>
            <a:ext cx="643088" cy="367903"/>
          </a:xfrm>
          <a:prstGeom prst="rect">
            <a:avLst/>
          </a:prstGeom>
          <a:solidFill>
            <a:schemeClr val="bg1">
              <a:alpha val="85000"/>
            </a:schemeClr>
          </a:solidFill>
        </p:spPr>
        <p:txBody>
          <a:bodyPr wrap="square" rtlCol="0">
            <a:spAutoFit/>
          </a:bodyPr>
          <a:lstStyle/>
          <a:p>
            <a:pPr algn="ctr"/>
            <a:r>
              <a:rPr lang="en-US" dirty="0">
                <a:latin typeface="Comic Sans MS" panose="030F0702030302020204" pitchFamily="66" charset="0"/>
              </a:rPr>
              <a:t>Ant</a:t>
            </a:r>
          </a:p>
        </p:txBody>
      </p:sp>
      <p:sp>
        <p:nvSpPr>
          <p:cNvPr id="49" name="TextBox 48"/>
          <p:cNvSpPr txBox="1"/>
          <p:nvPr/>
        </p:nvSpPr>
        <p:spPr>
          <a:xfrm>
            <a:off x="2268619" y="2684861"/>
            <a:ext cx="1064914" cy="923330"/>
          </a:xfrm>
          <a:prstGeom prst="rect">
            <a:avLst/>
          </a:prstGeom>
          <a:solidFill>
            <a:schemeClr val="accent3">
              <a:lumMod val="60000"/>
              <a:lumOff val="40000"/>
              <a:alpha val="70000"/>
            </a:schemeClr>
          </a:solidFill>
        </p:spPr>
        <p:txBody>
          <a:bodyPr wrap="square" rtlCol="0">
            <a:spAutoFit/>
          </a:bodyPr>
          <a:lstStyle/>
          <a:p>
            <a:pPr algn="ctr"/>
            <a:r>
              <a:rPr lang="en-US" dirty="0" err="1">
                <a:latin typeface="Comic Sans MS" panose="030F0702030302020204" pitchFamily="66" charset="0"/>
              </a:rPr>
              <a:t>Volvox</a:t>
            </a:r>
            <a:r>
              <a:rPr lang="en-US" dirty="0">
                <a:latin typeface="Comic Sans MS" panose="030F0702030302020204" pitchFamily="66" charset="0"/>
              </a:rPr>
              <a:t> (colonial algae)</a:t>
            </a:r>
          </a:p>
        </p:txBody>
      </p:sp>
      <p:sp>
        <p:nvSpPr>
          <p:cNvPr id="50" name="TextBox 49"/>
          <p:cNvSpPr txBox="1"/>
          <p:nvPr/>
        </p:nvSpPr>
        <p:spPr>
          <a:xfrm>
            <a:off x="4092941" y="2927912"/>
            <a:ext cx="1946336" cy="369332"/>
          </a:xfrm>
          <a:prstGeom prst="rect">
            <a:avLst/>
          </a:prstGeom>
          <a:solidFill>
            <a:schemeClr val="tx1">
              <a:lumMod val="75000"/>
              <a:lumOff val="25000"/>
              <a:alpha val="70000"/>
            </a:schemeClr>
          </a:solidFill>
        </p:spPr>
        <p:txBody>
          <a:bodyPr wrap="square" rtlCol="0">
            <a:spAutoFit/>
          </a:bodyPr>
          <a:lstStyle/>
          <a:p>
            <a:pPr algn="ctr"/>
            <a:r>
              <a:rPr lang="en-US" dirty="0">
                <a:solidFill>
                  <a:schemeClr val="bg1"/>
                </a:solidFill>
                <a:latin typeface="Comic Sans MS" panose="030F0702030302020204" pitchFamily="66" charset="0"/>
              </a:rPr>
              <a:t>centipede</a:t>
            </a:r>
          </a:p>
        </p:txBody>
      </p:sp>
      <p:sp>
        <p:nvSpPr>
          <p:cNvPr id="51" name="TextBox 50"/>
          <p:cNvSpPr txBox="1"/>
          <p:nvPr/>
        </p:nvSpPr>
        <p:spPr>
          <a:xfrm>
            <a:off x="6612221" y="3097939"/>
            <a:ext cx="1674915" cy="369332"/>
          </a:xfrm>
          <a:prstGeom prst="rect">
            <a:avLst/>
          </a:prstGeom>
          <a:solidFill>
            <a:schemeClr val="bg2">
              <a:lumMod val="75000"/>
              <a:alpha val="50000"/>
            </a:schemeClr>
          </a:solidFill>
        </p:spPr>
        <p:txBody>
          <a:bodyPr wrap="square" rtlCol="0">
            <a:spAutoFit/>
          </a:bodyPr>
          <a:lstStyle/>
          <a:p>
            <a:pPr algn="ctr"/>
            <a:r>
              <a:rPr lang="en-US" dirty="0">
                <a:latin typeface="Comic Sans MS" panose="030F0702030302020204" pitchFamily="66" charset="0"/>
              </a:rPr>
              <a:t>gecko (lizard)</a:t>
            </a:r>
          </a:p>
        </p:txBody>
      </p:sp>
      <p:sp>
        <p:nvSpPr>
          <p:cNvPr id="52" name="TextBox 51"/>
          <p:cNvSpPr txBox="1"/>
          <p:nvPr/>
        </p:nvSpPr>
        <p:spPr>
          <a:xfrm>
            <a:off x="619185" y="4391563"/>
            <a:ext cx="584937" cy="369332"/>
          </a:xfrm>
          <a:prstGeom prst="rect">
            <a:avLst/>
          </a:prstGeom>
          <a:solidFill>
            <a:schemeClr val="bg1">
              <a:alpha val="70000"/>
            </a:schemeClr>
          </a:solidFill>
        </p:spPr>
        <p:txBody>
          <a:bodyPr wrap="square" rtlCol="0">
            <a:spAutoFit/>
          </a:bodyPr>
          <a:lstStyle/>
          <a:p>
            <a:pPr algn="ctr"/>
            <a:r>
              <a:rPr lang="en-US" dirty="0">
                <a:latin typeface="Comic Sans MS" panose="030F0702030302020204" pitchFamily="66" charset="0"/>
              </a:rPr>
              <a:t>dog</a:t>
            </a:r>
          </a:p>
        </p:txBody>
      </p:sp>
      <p:sp>
        <p:nvSpPr>
          <p:cNvPr id="53" name="TextBox 52"/>
          <p:cNvSpPr txBox="1"/>
          <p:nvPr/>
        </p:nvSpPr>
        <p:spPr>
          <a:xfrm>
            <a:off x="1891638" y="4223025"/>
            <a:ext cx="1685027" cy="369332"/>
          </a:xfrm>
          <a:prstGeom prst="rect">
            <a:avLst/>
          </a:prstGeom>
          <a:solidFill>
            <a:schemeClr val="bg2">
              <a:lumMod val="50000"/>
              <a:alpha val="55000"/>
            </a:schemeClr>
          </a:solidFill>
        </p:spPr>
        <p:txBody>
          <a:bodyPr wrap="square" rtlCol="0">
            <a:spAutoFit/>
          </a:bodyPr>
          <a:lstStyle/>
          <a:p>
            <a:pPr algn="ctr"/>
            <a:r>
              <a:rPr lang="en-US" dirty="0">
                <a:latin typeface="Comic Sans MS" panose="030F0702030302020204" pitchFamily="66" charset="0"/>
              </a:rPr>
              <a:t>tadpole (frog)</a:t>
            </a:r>
          </a:p>
        </p:txBody>
      </p:sp>
      <p:sp>
        <p:nvSpPr>
          <p:cNvPr id="54" name="TextBox 53"/>
          <p:cNvSpPr txBox="1"/>
          <p:nvPr/>
        </p:nvSpPr>
        <p:spPr>
          <a:xfrm>
            <a:off x="4741154" y="3834974"/>
            <a:ext cx="1414661" cy="646331"/>
          </a:xfrm>
          <a:prstGeom prst="rect">
            <a:avLst/>
          </a:prstGeom>
          <a:solidFill>
            <a:schemeClr val="accent3">
              <a:alpha val="85000"/>
            </a:schemeClr>
          </a:solidFill>
        </p:spPr>
        <p:txBody>
          <a:bodyPr wrap="square" rtlCol="0">
            <a:spAutoFit/>
          </a:bodyPr>
          <a:lstStyle/>
          <a:p>
            <a:pPr algn="ctr"/>
            <a:r>
              <a:rPr lang="en-US" dirty="0">
                <a:latin typeface="Comic Sans MS" panose="030F0702030302020204" pitchFamily="66" charset="0"/>
              </a:rPr>
              <a:t>caterpillar (butterfly)</a:t>
            </a:r>
          </a:p>
        </p:txBody>
      </p:sp>
      <p:sp>
        <p:nvSpPr>
          <p:cNvPr id="55" name="TextBox 54"/>
          <p:cNvSpPr txBox="1"/>
          <p:nvPr/>
        </p:nvSpPr>
        <p:spPr>
          <a:xfrm>
            <a:off x="7139839" y="3982819"/>
            <a:ext cx="1510033" cy="646331"/>
          </a:xfrm>
          <a:prstGeom prst="rect">
            <a:avLst/>
          </a:prstGeom>
          <a:solidFill>
            <a:schemeClr val="bg2">
              <a:alpha val="85000"/>
            </a:schemeClr>
          </a:solidFill>
        </p:spPr>
        <p:txBody>
          <a:bodyPr wrap="square" rtlCol="0">
            <a:spAutoFit/>
          </a:bodyPr>
          <a:lstStyle/>
          <a:p>
            <a:pPr algn="ctr"/>
            <a:r>
              <a:rPr lang="en-US" dirty="0">
                <a:latin typeface="Comic Sans MS" panose="030F0702030302020204" pitchFamily="66" charset="0"/>
              </a:rPr>
              <a:t>tardigrade (</a:t>
            </a:r>
            <a:r>
              <a:rPr lang="en-US" dirty="0" err="1">
                <a:latin typeface="Comic Sans MS" panose="030F0702030302020204" pitchFamily="66" charset="0"/>
              </a:rPr>
              <a:t>waterbear</a:t>
            </a:r>
            <a:r>
              <a:rPr lang="en-US" dirty="0">
                <a:latin typeface="Comic Sans MS" panose="030F0702030302020204" pitchFamily="66" charset="0"/>
              </a:rPr>
              <a:t>)</a:t>
            </a:r>
          </a:p>
        </p:txBody>
      </p:sp>
      <p:sp>
        <p:nvSpPr>
          <p:cNvPr id="56" name="TextBox 55"/>
          <p:cNvSpPr txBox="1"/>
          <p:nvPr/>
        </p:nvSpPr>
        <p:spPr>
          <a:xfrm>
            <a:off x="405664" y="6019800"/>
            <a:ext cx="914380" cy="369332"/>
          </a:xfrm>
          <a:prstGeom prst="rect">
            <a:avLst/>
          </a:prstGeom>
          <a:solidFill>
            <a:schemeClr val="accent6">
              <a:lumMod val="60000"/>
              <a:lumOff val="40000"/>
              <a:alpha val="74000"/>
            </a:schemeClr>
          </a:solidFill>
        </p:spPr>
        <p:txBody>
          <a:bodyPr wrap="square" rtlCol="0">
            <a:spAutoFit/>
          </a:bodyPr>
          <a:lstStyle/>
          <a:p>
            <a:pPr algn="ctr"/>
            <a:r>
              <a:rPr lang="en-US" dirty="0">
                <a:latin typeface="Comic Sans MS" panose="030F0702030302020204" pitchFamily="66" charset="0"/>
              </a:rPr>
              <a:t>fungus</a:t>
            </a:r>
          </a:p>
        </p:txBody>
      </p:sp>
      <p:sp>
        <p:nvSpPr>
          <p:cNvPr id="57" name="TextBox 56"/>
          <p:cNvSpPr txBox="1"/>
          <p:nvPr/>
        </p:nvSpPr>
        <p:spPr>
          <a:xfrm>
            <a:off x="2189715" y="5597843"/>
            <a:ext cx="920988" cy="369332"/>
          </a:xfrm>
          <a:prstGeom prst="rect">
            <a:avLst/>
          </a:prstGeom>
          <a:solidFill>
            <a:schemeClr val="accent3">
              <a:lumMod val="75000"/>
              <a:alpha val="70000"/>
            </a:schemeClr>
          </a:solidFill>
        </p:spPr>
        <p:txBody>
          <a:bodyPr wrap="square" rtlCol="0">
            <a:spAutoFit/>
          </a:bodyPr>
          <a:lstStyle/>
          <a:p>
            <a:pPr algn="ctr"/>
            <a:r>
              <a:rPr lang="en-US" dirty="0">
                <a:latin typeface="Comic Sans MS" panose="030F0702030302020204" pitchFamily="66" charset="0"/>
              </a:rPr>
              <a:t>beetle</a:t>
            </a:r>
          </a:p>
        </p:txBody>
      </p:sp>
      <p:sp>
        <p:nvSpPr>
          <p:cNvPr id="58" name="TextBox 57"/>
          <p:cNvSpPr txBox="1"/>
          <p:nvPr/>
        </p:nvSpPr>
        <p:spPr>
          <a:xfrm>
            <a:off x="4611687" y="5989163"/>
            <a:ext cx="644256" cy="369332"/>
          </a:xfrm>
          <a:prstGeom prst="rect">
            <a:avLst/>
          </a:prstGeom>
          <a:solidFill>
            <a:schemeClr val="bg2">
              <a:lumMod val="90000"/>
              <a:alpha val="80000"/>
            </a:schemeClr>
          </a:solidFill>
        </p:spPr>
        <p:txBody>
          <a:bodyPr wrap="square" rtlCol="0">
            <a:spAutoFit/>
          </a:bodyPr>
          <a:lstStyle/>
          <a:p>
            <a:pPr algn="ctr"/>
            <a:r>
              <a:rPr lang="en-US" dirty="0">
                <a:latin typeface="Comic Sans MS" panose="030F0702030302020204" pitchFamily="66" charset="0"/>
              </a:rPr>
              <a:t>seal</a:t>
            </a:r>
          </a:p>
        </p:txBody>
      </p:sp>
      <p:sp>
        <p:nvSpPr>
          <p:cNvPr id="59" name="TextBox 58"/>
          <p:cNvSpPr txBox="1"/>
          <p:nvPr/>
        </p:nvSpPr>
        <p:spPr>
          <a:xfrm>
            <a:off x="6156905" y="5899101"/>
            <a:ext cx="740702" cy="369332"/>
          </a:xfrm>
          <a:prstGeom prst="rect">
            <a:avLst/>
          </a:prstGeom>
          <a:solidFill>
            <a:schemeClr val="bg1">
              <a:lumMod val="65000"/>
              <a:alpha val="70000"/>
            </a:schemeClr>
          </a:solidFill>
        </p:spPr>
        <p:txBody>
          <a:bodyPr wrap="square" rtlCol="0">
            <a:spAutoFit/>
          </a:bodyPr>
          <a:lstStyle/>
          <a:p>
            <a:pPr algn="ctr"/>
            <a:r>
              <a:rPr lang="en-US" dirty="0">
                <a:latin typeface="Comic Sans MS" panose="030F0702030302020204" pitchFamily="66" charset="0"/>
              </a:rPr>
              <a:t>duck</a:t>
            </a:r>
          </a:p>
        </p:txBody>
      </p:sp>
      <p:sp>
        <p:nvSpPr>
          <p:cNvPr id="60" name="TextBox 59"/>
          <p:cNvSpPr txBox="1"/>
          <p:nvPr/>
        </p:nvSpPr>
        <p:spPr>
          <a:xfrm>
            <a:off x="7738418" y="5799712"/>
            <a:ext cx="902384" cy="369332"/>
          </a:xfrm>
          <a:prstGeom prst="rect">
            <a:avLst/>
          </a:prstGeom>
          <a:solidFill>
            <a:schemeClr val="bg1">
              <a:alpha val="70000"/>
            </a:schemeClr>
          </a:solidFill>
        </p:spPr>
        <p:txBody>
          <a:bodyPr wrap="square" rtlCol="0">
            <a:spAutoFit/>
          </a:bodyPr>
          <a:lstStyle/>
          <a:p>
            <a:pPr algn="ctr"/>
            <a:r>
              <a:rPr lang="en-US" dirty="0">
                <a:latin typeface="Comic Sans MS" panose="030F0702030302020204" pitchFamily="66" charset="0"/>
              </a:rPr>
              <a:t>spider</a:t>
            </a:r>
          </a:p>
        </p:txBody>
      </p:sp>
      <p:sp>
        <p:nvSpPr>
          <p:cNvPr id="61" name="TextBox 60"/>
          <p:cNvSpPr txBox="1"/>
          <p:nvPr/>
        </p:nvSpPr>
        <p:spPr>
          <a:xfrm>
            <a:off x="4572000" y="4913732"/>
            <a:ext cx="752415" cy="246221"/>
          </a:xfrm>
          <a:prstGeom prst="rect">
            <a:avLst/>
          </a:prstGeom>
          <a:noFill/>
        </p:spPr>
        <p:txBody>
          <a:bodyPr wrap="square" rtlCol="0">
            <a:spAutoFit/>
          </a:bodyPr>
          <a:lstStyle/>
          <a:p>
            <a:pPr algn="ctr"/>
            <a:r>
              <a:rPr lang="en-US" sz="1000" b="1" dirty="0" err="1">
                <a:latin typeface="Comic Sans MS" panose="030F0702030302020204" pitchFamily="66" charset="0"/>
              </a:rPr>
              <a:t>prolegs</a:t>
            </a:r>
            <a:endParaRPr lang="en-US" sz="1000" b="1" dirty="0">
              <a:latin typeface="Comic Sans MS" panose="030F0702030302020204" pitchFamily="66" charset="0"/>
            </a:endParaRPr>
          </a:p>
        </p:txBody>
      </p:sp>
      <p:sp>
        <p:nvSpPr>
          <p:cNvPr id="62" name="TextBox 61"/>
          <p:cNvSpPr txBox="1"/>
          <p:nvPr/>
        </p:nvSpPr>
        <p:spPr>
          <a:xfrm>
            <a:off x="5688906" y="4913731"/>
            <a:ext cx="738495" cy="246221"/>
          </a:xfrm>
          <a:prstGeom prst="rect">
            <a:avLst/>
          </a:prstGeom>
          <a:noFill/>
        </p:spPr>
        <p:txBody>
          <a:bodyPr wrap="square" rtlCol="0">
            <a:spAutoFit/>
          </a:bodyPr>
          <a:lstStyle/>
          <a:p>
            <a:pPr algn="ctr"/>
            <a:r>
              <a:rPr lang="en-US" sz="1000" b="1" dirty="0">
                <a:latin typeface="Comic Sans MS" panose="030F0702030302020204" pitchFamily="66" charset="0"/>
              </a:rPr>
              <a:t>true legs</a:t>
            </a:r>
          </a:p>
        </p:txBody>
      </p:sp>
      <p:cxnSp>
        <p:nvCxnSpPr>
          <p:cNvPr id="64" name="Straight Arrow Connector 63"/>
          <p:cNvCxnSpPr/>
          <p:nvPr/>
        </p:nvCxnSpPr>
        <p:spPr>
          <a:xfrm flipH="1" flipV="1">
            <a:off x="4738551" y="4682284"/>
            <a:ext cx="24933" cy="24775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6" name="Straight Arrow Connector 65"/>
          <p:cNvCxnSpPr>
            <a:stCxn id="61" idx="0"/>
          </p:cNvCxnSpPr>
          <p:nvPr/>
        </p:nvCxnSpPr>
        <p:spPr>
          <a:xfrm flipV="1">
            <a:off x="4948208" y="4705679"/>
            <a:ext cx="25285" cy="20805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p:nvPr/>
        </p:nvCxnSpPr>
        <p:spPr>
          <a:xfrm flipV="1">
            <a:off x="5066109" y="4730284"/>
            <a:ext cx="61866" cy="1893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0" name="Straight Arrow Connector 69"/>
          <p:cNvCxnSpPr/>
          <p:nvPr/>
        </p:nvCxnSpPr>
        <p:spPr>
          <a:xfrm flipV="1">
            <a:off x="5201610" y="4730284"/>
            <a:ext cx="192215" cy="23569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2" name="Straight Arrow Connector 71"/>
          <p:cNvCxnSpPr/>
          <p:nvPr/>
        </p:nvCxnSpPr>
        <p:spPr>
          <a:xfrm flipV="1">
            <a:off x="5220591" y="4682284"/>
            <a:ext cx="460909" cy="29130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4" name="Straight Arrow Connector 73"/>
          <p:cNvCxnSpPr>
            <a:stCxn id="62" idx="0"/>
          </p:cNvCxnSpPr>
          <p:nvPr/>
        </p:nvCxnSpPr>
        <p:spPr>
          <a:xfrm flipV="1">
            <a:off x="6058154" y="4674517"/>
            <a:ext cx="16123" cy="23921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a:stCxn id="62" idx="0"/>
          </p:cNvCxnSpPr>
          <p:nvPr/>
        </p:nvCxnSpPr>
        <p:spPr>
          <a:xfrm flipV="1">
            <a:off x="6058154" y="4729699"/>
            <a:ext cx="125986" cy="1840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8" name="Straight Arrow Connector 77"/>
          <p:cNvCxnSpPr>
            <a:stCxn id="62" idx="0"/>
          </p:cNvCxnSpPr>
          <p:nvPr/>
        </p:nvCxnSpPr>
        <p:spPr>
          <a:xfrm flipH="1" flipV="1">
            <a:off x="5973006" y="4705679"/>
            <a:ext cx="85148" cy="2080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9" name="TextBox 78"/>
          <p:cNvSpPr txBox="1"/>
          <p:nvPr/>
        </p:nvSpPr>
        <p:spPr>
          <a:xfrm>
            <a:off x="6382405" y="4913731"/>
            <a:ext cx="548520" cy="246221"/>
          </a:xfrm>
          <a:prstGeom prst="rect">
            <a:avLst/>
          </a:prstGeom>
          <a:noFill/>
        </p:spPr>
        <p:txBody>
          <a:bodyPr wrap="square" rtlCol="0">
            <a:spAutoFit/>
          </a:bodyPr>
          <a:lstStyle/>
          <a:p>
            <a:pPr algn="ctr"/>
            <a:r>
              <a:rPr lang="en-US" sz="1000" b="1" dirty="0">
                <a:latin typeface="Comic Sans MS" panose="030F0702030302020204" pitchFamily="66" charset="0"/>
              </a:rPr>
              <a:t>head</a:t>
            </a:r>
          </a:p>
        </p:txBody>
      </p:sp>
      <p:cxnSp>
        <p:nvCxnSpPr>
          <p:cNvPr id="81" name="Straight Arrow Connector 80"/>
          <p:cNvCxnSpPr>
            <a:stCxn id="79" idx="0"/>
          </p:cNvCxnSpPr>
          <p:nvPr/>
        </p:nvCxnSpPr>
        <p:spPr>
          <a:xfrm flipH="1" flipV="1">
            <a:off x="6498376" y="4721499"/>
            <a:ext cx="158289" cy="1922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9487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fade">
                                      <p:cBhvr>
                                        <p:cTn id="48" dur="500"/>
                                        <p:tgtEl>
                                          <p:spTgt spid="64"/>
                                        </p:tgtEl>
                                      </p:cBhvr>
                                    </p:animEffect>
                                  </p:childTnLst>
                                </p:cTn>
                              </p:par>
                              <p:par>
                                <p:cTn id="49" presetID="10"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fade">
                                      <p:cBhvr>
                                        <p:cTn id="54" dur="500"/>
                                        <p:tgtEl>
                                          <p:spTgt spid="68"/>
                                        </p:tgtEl>
                                      </p:cBhvr>
                                    </p:animEffect>
                                  </p:childTnLst>
                                </p:cTn>
                              </p:par>
                              <p:par>
                                <p:cTn id="55" presetID="10"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par>
                                <p:cTn id="58" presetID="10"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8"/>
                                        </p:tgtEl>
                                        <p:attrNameLst>
                                          <p:attrName>style.visibility</p:attrName>
                                        </p:attrNameLst>
                                      </p:cBhvr>
                                      <p:to>
                                        <p:strVal val="visible"/>
                                      </p:to>
                                    </p:set>
                                    <p:animEffect transition="in" filter="fade">
                                      <p:cBhvr>
                                        <p:cTn id="69" dur="500"/>
                                        <p:tgtEl>
                                          <p:spTgt spid="78"/>
                                        </p:tgtEl>
                                      </p:cBhvr>
                                    </p:animEffect>
                                  </p:childTnLst>
                                </p:cTn>
                              </p:par>
                              <p:par>
                                <p:cTn id="70" presetID="10" presetClass="entr" presetSubtype="0" fill="hold" nodeType="withEffect">
                                  <p:stCondLst>
                                    <p:cond delay="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par>
                                <p:cTn id="73" presetID="10" presetClass="entr" presetSubtype="0" fill="hold" nodeType="with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fade">
                                      <p:cBhvr>
                                        <p:cTn id="84" dur="500"/>
                                        <p:tgtEl>
                                          <p:spTgt spid="81"/>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0"/>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6"/>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1" grpId="0" animBg="1"/>
      <p:bldP spid="42" grpId="0" animBg="1"/>
      <p:bldP spid="43" grpId="0" animBg="1"/>
      <p:bldP spid="44" grpId="0"/>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p:bldP spid="62" grpId="0"/>
      <p:bldP spid="7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523220"/>
          </a:xfrm>
          <a:prstGeom prst="rect">
            <a:avLst/>
          </a:prstGeom>
          <a:noFill/>
        </p:spPr>
        <p:txBody>
          <a:bodyPr wrap="square" rtlCol="0">
            <a:spAutoFit/>
          </a:bodyPr>
          <a:lstStyle/>
          <a:p>
            <a:pPr algn="ctr"/>
            <a:r>
              <a:rPr lang="en-US" sz="2800" b="1" dirty="0">
                <a:latin typeface="Comic Sans MS" panose="030F0702030302020204" pitchFamily="66" charset="0"/>
              </a:rPr>
              <a:t>First Graders: Strange words you may hear!</a:t>
            </a:r>
          </a:p>
        </p:txBody>
      </p:sp>
      <p:sp>
        <p:nvSpPr>
          <p:cNvPr id="3" name="TextBox 2"/>
          <p:cNvSpPr txBox="1"/>
          <p:nvPr/>
        </p:nvSpPr>
        <p:spPr>
          <a:xfrm>
            <a:off x="141876" y="737426"/>
            <a:ext cx="4800600" cy="6001643"/>
          </a:xfrm>
          <a:prstGeom prst="rect">
            <a:avLst/>
          </a:prstGeom>
          <a:noFill/>
        </p:spPr>
        <p:txBody>
          <a:bodyPr wrap="square" rtlCol="0">
            <a:spAutoFit/>
          </a:bodyPr>
          <a:lstStyle/>
          <a:p>
            <a:r>
              <a:rPr lang="en-US" b="1" dirty="0">
                <a:latin typeface="Comic Sans MS" panose="030F0702030302020204" pitchFamily="66" charset="0"/>
              </a:rPr>
              <a:t>pupa</a:t>
            </a:r>
            <a:r>
              <a:rPr lang="en-US" dirty="0">
                <a:latin typeface="Comic Sans MS" panose="030F0702030302020204" pitchFamily="66" charset="0"/>
              </a:rPr>
              <a:t> – a stage in some insect life cycles where the insect </a:t>
            </a:r>
            <a:r>
              <a:rPr lang="en-US" u="sng" dirty="0">
                <a:latin typeface="Comic Sans MS" panose="030F0702030302020204" pitchFamily="66" charset="0"/>
              </a:rPr>
              <a:t>stops eating</a:t>
            </a:r>
            <a:r>
              <a:rPr lang="en-US" dirty="0">
                <a:latin typeface="Comic Sans MS" panose="030F0702030302020204" pitchFamily="66" charset="0"/>
              </a:rPr>
              <a:t> as it turns into an adult (more than one: “pupae”)</a:t>
            </a:r>
          </a:p>
          <a:p>
            <a:r>
              <a:rPr lang="en-US" sz="1200" dirty="0">
                <a:latin typeface="Comic Sans MS" panose="030F0702030302020204" pitchFamily="66" charset="0"/>
              </a:rPr>
              <a:t>(examples: beetle, butterflies, black fly and mosquito)</a:t>
            </a:r>
          </a:p>
          <a:p>
            <a:endParaRPr lang="en-US" sz="1200" dirty="0">
              <a:latin typeface="Comic Sans MS" panose="030F0702030302020204" pitchFamily="66" charset="0"/>
            </a:endParaRPr>
          </a:p>
          <a:p>
            <a:endParaRPr lang="en-US" sz="1200" dirty="0">
              <a:latin typeface="Comic Sans MS" panose="030F0702030302020204" pitchFamily="66" charset="0"/>
            </a:endParaRPr>
          </a:p>
          <a:p>
            <a:endParaRPr lang="en-US" sz="1200" dirty="0">
              <a:latin typeface="Comic Sans MS" panose="030F0702030302020204" pitchFamily="66" charset="0"/>
            </a:endParaRPr>
          </a:p>
          <a:p>
            <a:r>
              <a:rPr lang="en-US" b="1" dirty="0">
                <a:latin typeface="Comic Sans MS" panose="030F0702030302020204" pitchFamily="66" charset="0"/>
              </a:rPr>
              <a:t>larva</a:t>
            </a:r>
            <a:r>
              <a:rPr lang="en-US" dirty="0">
                <a:latin typeface="Comic Sans MS" panose="030F0702030302020204" pitchFamily="66" charset="0"/>
              </a:rPr>
              <a:t> – what baby insects are called whose life cycle </a:t>
            </a:r>
            <a:r>
              <a:rPr lang="en-US" u="sng" dirty="0">
                <a:latin typeface="Comic Sans MS" panose="030F0702030302020204" pitchFamily="66" charset="0"/>
              </a:rPr>
              <a:t>has</a:t>
            </a:r>
            <a:r>
              <a:rPr lang="en-US" dirty="0">
                <a:latin typeface="Comic Sans MS" panose="030F0702030302020204" pitchFamily="66" charset="0"/>
              </a:rPr>
              <a:t> a pupa stage (larvae)</a:t>
            </a:r>
          </a:p>
          <a:p>
            <a:r>
              <a:rPr lang="en-US" sz="1200" dirty="0">
                <a:latin typeface="Comic Sans MS" panose="030F0702030302020204" pitchFamily="66" charset="0"/>
              </a:rPr>
              <a:t>(Examples: beetle, butterfly, fly (maggot), mosquito)</a:t>
            </a:r>
          </a:p>
          <a:p>
            <a:endParaRPr lang="en-US" sz="1200" dirty="0">
              <a:latin typeface="Comic Sans MS" panose="030F0702030302020204" pitchFamily="66" charset="0"/>
            </a:endParaRPr>
          </a:p>
          <a:p>
            <a:endParaRPr lang="en-US" sz="1200" dirty="0">
              <a:latin typeface="Comic Sans MS" panose="030F0702030302020204" pitchFamily="66" charset="0"/>
            </a:endParaRPr>
          </a:p>
          <a:p>
            <a:endParaRPr lang="en-US" sz="1200" dirty="0">
              <a:latin typeface="Comic Sans MS" panose="030F0702030302020204" pitchFamily="66" charset="0"/>
            </a:endParaRPr>
          </a:p>
          <a:p>
            <a:endParaRPr lang="en-US" sz="1200" dirty="0">
              <a:latin typeface="Comic Sans MS" panose="030F0702030302020204" pitchFamily="66" charset="0"/>
            </a:endParaRPr>
          </a:p>
          <a:p>
            <a:r>
              <a:rPr lang="en-US" b="1" dirty="0">
                <a:latin typeface="Comic Sans MS" panose="030F0702030302020204" pitchFamily="66" charset="0"/>
              </a:rPr>
              <a:t>nymph</a:t>
            </a:r>
            <a:r>
              <a:rPr lang="en-US" dirty="0">
                <a:latin typeface="Comic Sans MS" panose="030F0702030302020204" pitchFamily="66" charset="0"/>
              </a:rPr>
              <a:t> – what baby insects are called whose life cycle </a:t>
            </a:r>
            <a:r>
              <a:rPr lang="en-US" u="sng" dirty="0">
                <a:latin typeface="Comic Sans MS" panose="030F0702030302020204" pitchFamily="66" charset="0"/>
              </a:rPr>
              <a:t>does not have</a:t>
            </a:r>
            <a:r>
              <a:rPr lang="en-US" dirty="0">
                <a:latin typeface="Comic Sans MS" panose="030F0702030302020204" pitchFamily="66" charset="0"/>
              </a:rPr>
              <a:t> a pupa stage (“incomplete”) </a:t>
            </a:r>
          </a:p>
          <a:p>
            <a:r>
              <a:rPr lang="en-US" sz="1200" dirty="0">
                <a:latin typeface="Comic Sans MS" panose="030F0702030302020204" pitchFamily="66" charset="0"/>
              </a:rPr>
              <a:t>(Examples: dragonfly, grasshopper, cicada)</a:t>
            </a:r>
          </a:p>
          <a:p>
            <a:endParaRPr lang="en-US" sz="1200" dirty="0">
              <a:latin typeface="Comic Sans MS" panose="030F0702030302020204" pitchFamily="66" charset="0"/>
            </a:endParaRPr>
          </a:p>
          <a:p>
            <a:endParaRPr lang="en-US" sz="1200" dirty="0">
              <a:latin typeface="Comic Sans MS" panose="030F0702030302020204" pitchFamily="66" charset="0"/>
            </a:endParaRPr>
          </a:p>
          <a:p>
            <a:r>
              <a:rPr lang="en-US" b="1" dirty="0">
                <a:latin typeface="Comic Sans MS" panose="030F0702030302020204" pitchFamily="66" charset="0"/>
              </a:rPr>
              <a:t>caterpillar</a:t>
            </a:r>
            <a:r>
              <a:rPr lang="en-US" dirty="0">
                <a:latin typeface="Comic Sans MS" panose="030F0702030302020204" pitchFamily="66" charset="0"/>
              </a:rPr>
              <a:t> – the </a:t>
            </a:r>
            <a:r>
              <a:rPr lang="en-US" b="1" dirty="0">
                <a:latin typeface="Comic Sans MS" panose="030F0702030302020204" pitchFamily="66" charset="0"/>
              </a:rPr>
              <a:t>larva</a:t>
            </a:r>
            <a:r>
              <a:rPr lang="en-US" dirty="0">
                <a:latin typeface="Comic Sans MS" panose="030F0702030302020204" pitchFamily="66" charset="0"/>
              </a:rPr>
              <a:t> stage of a butterfly</a:t>
            </a:r>
          </a:p>
          <a:p>
            <a:r>
              <a:rPr lang="en-US" sz="1200" dirty="0">
                <a:latin typeface="Comic Sans MS" panose="030F0702030302020204" pitchFamily="66" charset="0"/>
              </a:rPr>
              <a:t>(Example: monarch butterfly larva)</a:t>
            </a:r>
          </a:p>
          <a:p>
            <a:endParaRPr lang="en-US" sz="1200" dirty="0">
              <a:latin typeface="Comic Sans MS" panose="030F0702030302020204" pitchFamily="66" charset="0"/>
            </a:endParaRPr>
          </a:p>
          <a:p>
            <a:endParaRPr lang="en-US" sz="1200" dirty="0">
              <a:latin typeface="Comic Sans MS" panose="030F0702030302020204" pitchFamily="66" charset="0"/>
            </a:endParaRPr>
          </a:p>
          <a:p>
            <a:endParaRPr lang="en-US" sz="1200" dirty="0">
              <a:latin typeface="Comic Sans MS" panose="030F0702030302020204" pitchFamily="66" charset="0"/>
            </a:endParaRPr>
          </a:p>
          <a:p>
            <a:r>
              <a:rPr lang="en-US" b="1" dirty="0">
                <a:latin typeface="Comic Sans MS" panose="030F0702030302020204" pitchFamily="66" charset="0"/>
              </a:rPr>
              <a:t>chrysalis</a:t>
            </a:r>
            <a:r>
              <a:rPr lang="en-US" dirty="0">
                <a:latin typeface="Comic Sans MS" panose="030F0702030302020204" pitchFamily="66" charset="0"/>
              </a:rPr>
              <a:t> – the </a:t>
            </a:r>
            <a:r>
              <a:rPr lang="en-US" b="1" dirty="0">
                <a:latin typeface="Comic Sans MS" panose="030F0702030302020204" pitchFamily="66" charset="0"/>
              </a:rPr>
              <a:t>pupa</a:t>
            </a:r>
            <a:r>
              <a:rPr lang="en-US" dirty="0">
                <a:latin typeface="Comic Sans MS" panose="030F0702030302020204" pitchFamily="66" charset="0"/>
              </a:rPr>
              <a:t> stage of a butterfly</a:t>
            </a:r>
          </a:p>
          <a:p>
            <a:r>
              <a:rPr lang="en-US" sz="1200" dirty="0">
                <a:latin typeface="Comic Sans MS" panose="030F0702030302020204" pitchFamily="66" charset="0"/>
              </a:rPr>
              <a:t>(Example: buckeye butterfly pupa)</a:t>
            </a:r>
          </a:p>
        </p:txBody>
      </p:sp>
      <p:pic>
        <p:nvPicPr>
          <p:cNvPr id="4" name="Picture 3"/>
          <p:cNvPicPr>
            <a:picLocks noChangeAspect="1"/>
          </p:cNvPicPr>
          <p:nvPr/>
        </p:nvPicPr>
        <p:blipFill>
          <a:blip r:embed="rId2"/>
          <a:stretch>
            <a:fillRect/>
          </a:stretch>
        </p:blipFill>
        <p:spPr>
          <a:xfrm>
            <a:off x="5666601" y="748137"/>
            <a:ext cx="838200" cy="1234981"/>
          </a:xfrm>
          <a:prstGeom prst="rect">
            <a:avLst/>
          </a:prstGeom>
        </p:spPr>
      </p:pic>
      <p:pic>
        <p:nvPicPr>
          <p:cNvPr id="6" name="Picture 5"/>
          <p:cNvPicPr>
            <a:picLocks noChangeAspect="1"/>
          </p:cNvPicPr>
          <p:nvPr/>
        </p:nvPicPr>
        <p:blipFill>
          <a:blip r:embed="rId3"/>
          <a:stretch>
            <a:fillRect/>
          </a:stretch>
        </p:blipFill>
        <p:spPr>
          <a:xfrm>
            <a:off x="4920325" y="710162"/>
            <a:ext cx="603782" cy="1135110"/>
          </a:xfrm>
          <a:prstGeom prst="rect">
            <a:avLst/>
          </a:prstGeom>
        </p:spPr>
      </p:pic>
      <p:pic>
        <p:nvPicPr>
          <p:cNvPr id="7" name="Picture 6"/>
          <p:cNvPicPr>
            <a:picLocks noChangeAspect="1"/>
          </p:cNvPicPr>
          <p:nvPr/>
        </p:nvPicPr>
        <p:blipFill rotWithShape="1">
          <a:blip r:embed="rId4"/>
          <a:srcRect b="7642"/>
          <a:stretch/>
        </p:blipFill>
        <p:spPr>
          <a:xfrm>
            <a:off x="6814602" y="777886"/>
            <a:ext cx="641705" cy="914400"/>
          </a:xfrm>
          <a:prstGeom prst="rect">
            <a:avLst/>
          </a:prstGeom>
        </p:spPr>
      </p:pic>
      <p:pic>
        <p:nvPicPr>
          <p:cNvPr id="8" name="Picture 7"/>
          <p:cNvPicPr>
            <a:picLocks noChangeAspect="1"/>
          </p:cNvPicPr>
          <p:nvPr/>
        </p:nvPicPr>
        <p:blipFill>
          <a:blip r:embed="rId5"/>
          <a:stretch>
            <a:fillRect/>
          </a:stretch>
        </p:blipFill>
        <p:spPr>
          <a:xfrm>
            <a:off x="4891329" y="2401535"/>
            <a:ext cx="775701" cy="1055570"/>
          </a:xfrm>
          <a:prstGeom prst="rect">
            <a:avLst/>
          </a:prstGeom>
        </p:spPr>
      </p:pic>
      <p:pic>
        <p:nvPicPr>
          <p:cNvPr id="9" name="Picture 8"/>
          <p:cNvPicPr>
            <a:picLocks noChangeAspect="1"/>
          </p:cNvPicPr>
          <p:nvPr/>
        </p:nvPicPr>
        <p:blipFill>
          <a:blip r:embed="rId6"/>
          <a:stretch>
            <a:fillRect/>
          </a:stretch>
        </p:blipFill>
        <p:spPr>
          <a:xfrm>
            <a:off x="7696200" y="773504"/>
            <a:ext cx="996237" cy="781050"/>
          </a:xfrm>
          <a:prstGeom prst="rect">
            <a:avLst/>
          </a:prstGeom>
        </p:spPr>
      </p:pic>
      <p:pic>
        <p:nvPicPr>
          <p:cNvPr id="11" name="Picture 10"/>
          <p:cNvPicPr>
            <a:picLocks noChangeAspect="1"/>
          </p:cNvPicPr>
          <p:nvPr/>
        </p:nvPicPr>
        <p:blipFill>
          <a:blip r:embed="rId7"/>
          <a:stretch>
            <a:fillRect/>
          </a:stretch>
        </p:blipFill>
        <p:spPr>
          <a:xfrm>
            <a:off x="5869878" y="2401535"/>
            <a:ext cx="1586429" cy="514350"/>
          </a:xfrm>
          <a:prstGeom prst="rect">
            <a:avLst/>
          </a:prstGeom>
        </p:spPr>
      </p:pic>
      <p:pic>
        <p:nvPicPr>
          <p:cNvPr id="12" name="Picture 11"/>
          <p:cNvPicPr>
            <a:picLocks noChangeAspect="1"/>
          </p:cNvPicPr>
          <p:nvPr/>
        </p:nvPicPr>
        <p:blipFill>
          <a:blip r:embed="rId8"/>
          <a:stretch>
            <a:fillRect/>
          </a:stretch>
        </p:blipFill>
        <p:spPr>
          <a:xfrm>
            <a:off x="7553705" y="2161453"/>
            <a:ext cx="1017219" cy="1410172"/>
          </a:xfrm>
          <a:prstGeom prst="rect">
            <a:avLst/>
          </a:prstGeom>
        </p:spPr>
      </p:pic>
      <p:pic>
        <p:nvPicPr>
          <p:cNvPr id="13" name="Picture 12"/>
          <p:cNvPicPr>
            <a:picLocks noChangeAspect="1"/>
          </p:cNvPicPr>
          <p:nvPr/>
        </p:nvPicPr>
        <p:blipFill rotWithShape="1">
          <a:blip r:embed="rId9"/>
          <a:srcRect t="3398" r="10889" b="55178"/>
          <a:stretch/>
        </p:blipFill>
        <p:spPr>
          <a:xfrm>
            <a:off x="6139710" y="3006868"/>
            <a:ext cx="979380" cy="312620"/>
          </a:xfrm>
          <a:prstGeom prst="rect">
            <a:avLst/>
          </a:prstGeom>
        </p:spPr>
      </p:pic>
      <p:pic>
        <p:nvPicPr>
          <p:cNvPr id="14" name="Picture 13"/>
          <p:cNvPicPr>
            <a:picLocks noChangeAspect="1"/>
          </p:cNvPicPr>
          <p:nvPr/>
        </p:nvPicPr>
        <p:blipFill>
          <a:blip r:embed="rId10"/>
          <a:stretch>
            <a:fillRect/>
          </a:stretch>
        </p:blipFill>
        <p:spPr>
          <a:xfrm rot="5400000">
            <a:off x="5074249" y="3722679"/>
            <a:ext cx="1012907" cy="1266134"/>
          </a:xfrm>
          <a:prstGeom prst="rect">
            <a:avLst/>
          </a:prstGeom>
        </p:spPr>
      </p:pic>
      <p:pic>
        <p:nvPicPr>
          <p:cNvPr id="15" name="Picture 14"/>
          <p:cNvPicPr>
            <a:picLocks noChangeAspect="1"/>
          </p:cNvPicPr>
          <p:nvPr/>
        </p:nvPicPr>
        <p:blipFill>
          <a:blip r:embed="rId11"/>
          <a:stretch>
            <a:fillRect/>
          </a:stretch>
        </p:blipFill>
        <p:spPr>
          <a:xfrm>
            <a:off x="6415203" y="3973210"/>
            <a:ext cx="1138502" cy="765073"/>
          </a:xfrm>
          <a:prstGeom prst="rect">
            <a:avLst/>
          </a:prstGeom>
        </p:spPr>
      </p:pic>
      <p:pic>
        <p:nvPicPr>
          <p:cNvPr id="16" name="Picture 15"/>
          <p:cNvPicPr>
            <a:picLocks noChangeAspect="1"/>
          </p:cNvPicPr>
          <p:nvPr/>
        </p:nvPicPr>
        <p:blipFill rotWithShape="1">
          <a:blip r:embed="rId12"/>
          <a:srcRect t="14799" b="14801"/>
          <a:stretch/>
        </p:blipFill>
        <p:spPr>
          <a:xfrm>
            <a:off x="7696200" y="3970709"/>
            <a:ext cx="1081352" cy="799656"/>
          </a:xfrm>
          <a:prstGeom prst="rect">
            <a:avLst/>
          </a:prstGeom>
        </p:spPr>
      </p:pic>
      <p:pic>
        <p:nvPicPr>
          <p:cNvPr id="17" name="Picture 16"/>
          <p:cNvPicPr>
            <a:picLocks noChangeAspect="1"/>
          </p:cNvPicPr>
          <p:nvPr/>
        </p:nvPicPr>
        <p:blipFill>
          <a:blip r:embed="rId13"/>
          <a:stretch>
            <a:fillRect/>
          </a:stretch>
        </p:blipFill>
        <p:spPr>
          <a:xfrm>
            <a:off x="4830106" y="5132989"/>
            <a:ext cx="1585097" cy="512108"/>
          </a:xfrm>
          <a:prstGeom prst="rect">
            <a:avLst/>
          </a:prstGeom>
        </p:spPr>
      </p:pic>
      <p:pic>
        <p:nvPicPr>
          <p:cNvPr id="18" name="Picture 17"/>
          <p:cNvPicPr>
            <a:picLocks noChangeAspect="1"/>
          </p:cNvPicPr>
          <p:nvPr/>
        </p:nvPicPr>
        <p:blipFill rotWithShape="1">
          <a:blip r:embed="rId14"/>
          <a:srcRect r="43829" b="29033"/>
          <a:stretch/>
        </p:blipFill>
        <p:spPr>
          <a:xfrm>
            <a:off x="5222216" y="5840358"/>
            <a:ext cx="485384" cy="90420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04801" y="4992650"/>
            <a:ext cx="2467749" cy="1751914"/>
          </a:xfrm>
          <a:prstGeom prst="rect">
            <a:avLst/>
          </a:prstGeom>
        </p:spPr>
      </p:pic>
    </p:spTree>
    <p:extLst>
      <p:ext uri="{BB962C8B-B14F-4D97-AF65-F5344CB8AC3E}">
        <p14:creationId xmlns:p14="http://schemas.microsoft.com/office/powerpoint/2010/main" val="66535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solidFill>
                  <a:srgbClr val="7030A0"/>
                </a:solidFill>
                <a:latin typeface="Comic Sans MS" panose="030F0702030302020204" pitchFamily="66" charset="0"/>
              </a:rPr>
              <a:t>What</a:t>
            </a:r>
            <a:r>
              <a:rPr lang="en-US" sz="4000" b="1" dirty="0">
                <a:latin typeface="Comic Sans MS" panose="030F0702030302020204" pitchFamily="66" charset="0"/>
              </a:rPr>
              <a:t> do you </a:t>
            </a:r>
            <a:r>
              <a:rPr lang="en-US" sz="4000" b="1" dirty="0">
                <a:solidFill>
                  <a:srgbClr val="00B0F0"/>
                </a:solidFill>
                <a:latin typeface="Comic Sans MS" panose="030F0702030302020204" pitchFamily="66" charset="0"/>
              </a:rPr>
              <a:t>know</a:t>
            </a:r>
            <a:r>
              <a:rPr lang="en-US" sz="4000" b="1" dirty="0">
                <a:latin typeface="Comic Sans MS" panose="030F0702030302020204" pitchFamily="66" charset="0"/>
              </a:rPr>
              <a:t> about </a:t>
            </a:r>
            <a:r>
              <a:rPr lang="en-US" sz="4000" b="1" dirty="0">
                <a:solidFill>
                  <a:srgbClr val="FF0000"/>
                </a:solidFill>
                <a:latin typeface="Comic Sans MS" panose="030F0702030302020204" pitchFamily="66" charset="0"/>
              </a:rPr>
              <a:t>I</a:t>
            </a:r>
            <a:r>
              <a:rPr lang="en-US" sz="4000" b="1" dirty="0">
                <a:solidFill>
                  <a:srgbClr val="FD8003"/>
                </a:solidFill>
                <a:latin typeface="Comic Sans MS" panose="030F0702030302020204" pitchFamily="66" charset="0"/>
              </a:rPr>
              <a:t>n</a:t>
            </a:r>
            <a:r>
              <a:rPr lang="en-US" sz="4000" b="1" dirty="0">
                <a:solidFill>
                  <a:srgbClr val="92D050"/>
                </a:solidFill>
                <a:latin typeface="Comic Sans MS" panose="030F0702030302020204" pitchFamily="66" charset="0"/>
              </a:rPr>
              <a:t>s</a:t>
            </a:r>
            <a:r>
              <a:rPr lang="en-US" sz="4000" b="1" dirty="0">
                <a:solidFill>
                  <a:srgbClr val="00B0F0"/>
                </a:solidFill>
                <a:latin typeface="Comic Sans MS" panose="030F0702030302020204" pitchFamily="66" charset="0"/>
              </a:rPr>
              <a:t>e</a:t>
            </a:r>
            <a:r>
              <a:rPr lang="en-US" sz="4000" b="1" dirty="0">
                <a:solidFill>
                  <a:srgbClr val="7030A0"/>
                </a:solidFill>
                <a:latin typeface="Comic Sans MS" panose="030F0702030302020204" pitchFamily="66" charset="0"/>
              </a:rPr>
              <a:t>c</a:t>
            </a:r>
            <a:r>
              <a:rPr lang="en-US" sz="4000" b="1" dirty="0">
                <a:solidFill>
                  <a:srgbClr val="FD8003"/>
                </a:solidFill>
                <a:latin typeface="Comic Sans MS" panose="030F0702030302020204" pitchFamily="66" charset="0"/>
              </a:rPr>
              <a:t>t</a:t>
            </a:r>
            <a:r>
              <a:rPr lang="en-US" sz="4000" b="1" dirty="0">
                <a:solidFill>
                  <a:srgbClr val="FF0000"/>
                </a:solidFill>
                <a:latin typeface="Comic Sans MS" panose="030F0702030302020204" pitchFamily="66" charset="0"/>
              </a:rPr>
              <a:t>s</a:t>
            </a:r>
            <a:r>
              <a:rPr lang="en-US" sz="4000" b="1" dirty="0">
                <a:latin typeface="Comic Sans MS" panose="030F0702030302020204" pitchFamily="66" charset="0"/>
              </a:rPr>
              <a:t>?</a:t>
            </a:r>
          </a:p>
        </p:txBody>
      </p:sp>
      <p:sp>
        <p:nvSpPr>
          <p:cNvPr id="2" name="TextBox 1"/>
          <p:cNvSpPr txBox="1"/>
          <p:nvPr/>
        </p:nvSpPr>
        <p:spPr>
          <a:xfrm>
            <a:off x="372606" y="981558"/>
            <a:ext cx="1600200" cy="1477328"/>
          </a:xfrm>
          <a:prstGeom prst="rect">
            <a:avLst/>
          </a:prstGeom>
          <a:noFill/>
        </p:spPr>
        <p:txBody>
          <a:bodyPr wrap="square" rtlCol="0">
            <a:spAutoFit/>
          </a:bodyPr>
          <a:lstStyle/>
          <a:p>
            <a:r>
              <a:rPr lang="en-US" b="1" dirty="0">
                <a:latin typeface="Comic Sans MS" panose="030F0702030302020204" pitchFamily="66" charset="0"/>
              </a:rPr>
              <a:t>Insects are:</a:t>
            </a:r>
          </a:p>
          <a:p>
            <a:endParaRPr lang="en-US" b="1" dirty="0">
              <a:latin typeface="Comic Sans MS" panose="030F0702030302020204" pitchFamily="66" charset="0"/>
            </a:endParaRPr>
          </a:p>
          <a:p>
            <a:pPr marL="285750" indent="-285750">
              <a:buFont typeface="Wingdings" panose="05000000000000000000" pitchFamily="2" charset="2"/>
              <a:buChar char="q"/>
            </a:pPr>
            <a:r>
              <a:rPr lang="en-US" b="1" dirty="0">
                <a:solidFill>
                  <a:srgbClr val="FF0000"/>
                </a:solidFill>
                <a:latin typeface="Comic Sans MS" panose="030F0702030302020204" pitchFamily="66" charset="0"/>
              </a:rPr>
              <a:t>Animals</a:t>
            </a:r>
          </a:p>
          <a:p>
            <a:pPr marL="285750" indent="-285750">
              <a:buFont typeface="Wingdings" panose="05000000000000000000" pitchFamily="2" charset="2"/>
              <a:buChar char="q"/>
            </a:pPr>
            <a:r>
              <a:rPr lang="en-US" b="1" dirty="0">
                <a:solidFill>
                  <a:srgbClr val="0070C0"/>
                </a:solidFill>
                <a:latin typeface="Comic Sans MS" panose="030F0702030302020204" pitchFamily="66" charset="0"/>
              </a:rPr>
              <a:t>Rocks</a:t>
            </a:r>
          </a:p>
          <a:p>
            <a:pPr marL="285750" indent="-285750">
              <a:buFont typeface="Wingdings" panose="05000000000000000000" pitchFamily="2" charset="2"/>
              <a:buChar char="q"/>
            </a:pPr>
            <a:r>
              <a:rPr lang="en-US" b="1" dirty="0">
                <a:solidFill>
                  <a:srgbClr val="00B050"/>
                </a:solidFill>
                <a:latin typeface="Comic Sans MS" panose="030F0702030302020204" pitchFamily="66" charset="0"/>
              </a:rPr>
              <a:t>Plants</a:t>
            </a:r>
          </a:p>
        </p:txBody>
      </p:sp>
      <p:sp>
        <p:nvSpPr>
          <p:cNvPr id="6" name="TextBox 5"/>
          <p:cNvSpPr txBox="1"/>
          <p:nvPr/>
        </p:nvSpPr>
        <p:spPr>
          <a:xfrm>
            <a:off x="2329697" y="980961"/>
            <a:ext cx="2209800" cy="1477328"/>
          </a:xfrm>
          <a:prstGeom prst="rect">
            <a:avLst/>
          </a:prstGeom>
          <a:noFill/>
        </p:spPr>
        <p:txBody>
          <a:bodyPr wrap="square" rtlCol="0">
            <a:spAutoFit/>
          </a:bodyPr>
          <a:lstStyle/>
          <a:p>
            <a:r>
              <a:rPr lang="en-US" b="1" dirty="0">
                <a:latin typeface="Comic Sans MS" panose="030F0702030302020204" pitchFamily="66" charset="0"/>
              </a:rPr>
              <a:t>How many </a:t>
            </a:r>
            <a:r>
              <a:rPr lang="en-US" b="1" u="sng" dirty="0">
                <a:latin typeface="Comic Sans MS" panose="030F0702030302020204" pitchFamily="66" charset="0"/>
              </a:rPr>
              <a:t>legs</a:t>
            </a:r>
            <a:r>
              <a:rPr lang="en-US" b="1" dirty="0">
                <a:latin typeface="Comic Sans MS" panose="030F0702030302020204" pitchFamily="66" charset="0"/>
              </a:rPr>
              <a:t> do insects have?</a:t>
            </a:r>
          </a:p>
          <a:p>
            <a:pPr marL="285750" indent="-285750">
              <a:buFont typeface="Wingdings" panose="05000000000000000000" pitchFamily="2" charset="2"/>
              <a:buChar char="q"/>
            </a:pPr>
            <a:r>
              <a:rPr lang="en-US" b="1" dirty="0">
                <a:solidFill>
                  <a:srgbClr val="FF0000"/>
                </a:solidFill>
                <a:latin typeface="Comic Sans MS" panose="030F0702030302020204" pitchFamily="66" charset="0"/>
              </a:rPr>
              <a:t>8 legs </a:t>
            </a:r>
          </a:p>
          <a:p>
            <a:pPr marL="285750" indent="-285750">
              <a:buFont typeface="Wingdings" panose="05000000000000000000" pitchFamily="2" charset="2"/>
              <a:buChar char="q"/>
            </a:pPr>
            <a:r>
              <a:rPr lang="en-US" b="1" dirty="0">
                <a:solidFill>
                  <a:srgbClr val="00B050"/>
                </a:solidFill>
                <a:latin typeface="Comic Sans MS" panose="030F0702030302020204" pitchFamily="66" charset="0"/>
              </a:rPr>
              <a:t>6 legs </a:t>
            </a:r>
          </a:p>
          <a:p>
            <a:pPr marL="285750" indent="-285750">
              <a:buFont typeface="Wingdings" panose="05000000000000000000" pitchFamily="2" charset="2"/>
              <a:buChar char="q"/>
            </a:pPr>
            <a:r>
              <a:rPr lang="en-US" b="1" dirty="0">
                <a:solidFill>
                  <a:srgbClr val="0070C0"/>
                </a:solidFill>
                <a:latin typeface="Comic Sans MS" panose="030F0702030302020204" pitchFamily="66" charset="0"/>
              </a:rPr>
              <a:t>2 legs</a:t>
            </a:r>
          </a:p>
        </p:txBody>
      </p:sp>
      <p:sp>
        <p:nvSpPr>
          <p:cNvPr id="7" name="TextBox 6"/>
          <p:cNvSpPr txBox="1"/>
          <p:nvPr/>
        </p:nvSpPr>
        <p:spPr>
          <a:xfrm>
            <a:off x="341855" y="4658892"/>
            <a:ext cx="8395283" cy="2031325"/>
          </a:xfrm>
          <a:prstGeom prst="rect">
            <a:avLst/>
          </a:prstGeom>
          <a:noFill/>
        </p:spPr>
        <p:txBody>
          <a:bodyPr wrap="square" rtlCol="0">
            <a:spAutoFit/>
          </a:bodyPr>
          <a:lstStyle/>
          <a:p>
            <a:r>
              <a:rPr lang="en-US" b="1" dirty="0">
                <a:solidFill>
                  <a:srgbClr val="FF0000"/>
                </a:solidFill>
                <a:latin typeface="Comic Sans MS" panose="030F0702030302020204" pitchFamily="66" charset="0"/>
              </a:rPr>
              <a:t>Mosquitoes</a:t>
            </a:r>
            <a:r>
              <a:rPr lang="en-US" b="1" dirty="0">
                <a:latin typeface="Comic Sans MS" panose="030F0702030302020204" pitchFamily="66" charset="0"/>
              </a:rPr>
              <a:t> have the same </a:t>
            </a:r>
            <a:r>
              <a:rPr lang="en-US" b="1" dirty="0">
                <a:solidFill>
                  <a:srgbClr val="7030A0"/>
                </a:solidFill>
                <a:latin typeface="Comic Sans MS" panose="030F0702030302020204" pitchFamily="66" charset="0"/>
              </a:rPr>
              <a:t>basic needs</a:t>
            </a:r>
            <a:r>
              <a:rPr lang="en-US" b="1" dirty="0">
                <a:latin typeface="Comic Sans MS" panose="030F0702030302020204" pitchFamily="66" charset="0"/>
              </a:rPr>
              <a:t> as other animals. They need </a:t>
            </a:r>
            <a:r>
              <a:rPr lang="en-US" b="1" u="sng" dirty="0">
                <a:solidFill>
                  <a:srgbClr val="00B050"/>
                </a:solidFill>
                <a:latin typeface="Comic Sans MS" panose="030F0702030302020204" pitchFamily="66" charset="0"/>
              </a:rPr>
              <a:t>air</a:t>
            </a:r>
            <a:r>
              <a:rPr lang="en-US" b="1" dirty="0">
                <a:latin typeface="Comic Sans MS" panose="030F0702030302020204" pitchFamily="66" charset="0"/>
              </a:rPr>
              <a:t> and </a:t>
            </a:r>
            <a:r>
              <a:rPr lang="en-US" b="1" u="sng" dirty="0">
                <a:solidFill>
                  <a:srgbClr val="FD8003"/>
                </a:solidFill>
                <a:latin typeface="Comic Sans MS" panose="030F0702030302020204" pitchFamily="66" charset="0"/>
              </a:rPr>
              <a:t>food</a:t>
            </a:r>
            <a:r>
              <a:rPr lang="en-US" b="1" dirty="0">
                <a:latin typeface="Comic Sans MS" panose="030F0702030302020204" pitchFamily="66" charset="0"/>
              </a:rPr>
              <a:t> and </a:t>
            </a:r>
            <a:r>
              <a:rPr lang="en-US" b="1" u="sng" dirty="0">
                <a:solidFill>
                  <a:srgbClr val="0070C0"/>
                </a:solidFill>
                <a:latin typeface="Comic Sans MS" panose="030F0702030302020204" pitchFamily="66" charset="0"/>
              </a:rPr>
              <a:t>water</a:t>
            </a:r>
            <a:r>
              <a:rPr lang="en-US" b="1" dirty="0">
                <a:latin typeface="Comic Sans MS" panose="030F0702030302020204" pitchFamily="66" charset="0"/>
              </a:rPr>
              <a:t>, which also is a safe place for them to grow.</a:t>
            </a:r>
          </a:p>
          <a:p>
            <a:r>
              <a:rPr lang="en-US" b="1" dirty="0">
                <a:latin typeface="Comic Sans MS" panose="030F0702030302020204" pitchFamily="66" charset="0"/>
              </a:rPr>
              <a:t>Which “</a:t>
            </a:r>
            <a:r>
              <a:rPr lang="en-US" b="1" dirty="0">
                <a:solidFill>
                  <a:srgbClr val="7030A0"/>
                </a:solidFill>
                <a:latin typeface="Comic Sans MS" panose="030F0702030302020204" pitchFamily="66" charset="0"/>
              </a:rPr>
              <a:t>need</a:t>
            </a:r>
            <a:r>
              <a:rPr lang="en-US" b="1" dirty="0">
                <a:latin typeface="Comic Sans MS" panose="030F0702030302020204" pitchFamily="66" charset="0"/>
              </a:rPr>
              <a:t>” can we take away to easily control mosquitoes and keep them from growing in our backyards?</a:t>
            </a:r>
          </a:p>
          <a:p>
            <a:pPr marL="285750" indent="-285750">
              <a:buFont typeface="Wingdings" panose="05000000000000000000" pitchFamily="2" charset="2"/>
              <a:buChar char="q"/>
            </a:pPr>
            <a:r>
              <a:rPr lang="en-US" b="1" dirty="0">
                <a:solidFill>
                  <a:srgbClr val="00B050"/>
                </a:solidFill>
                <a:latin typeface="Comic Sans MS" panose="030F0702030302020204" pitchFamily="66" charset="0"/>
              </a:rPr>
              <a:t>Keep them from breathing air</a:t>
            </a:r>
          </a:p>
          <a:p>
            <a:pPr marL="285750" indent="-285750">
              <a:buFont typeface="Wingdings" panose="05000000000000000000" pitchFamily="2" charset="2"/>
              <a:buChar char="q"/>
            </a:pPr>
            <a:r>
              <a:rPr lang="en-US" b="1" dirty="0">
                <a:solidFill>
                  <a:srgbClr val="FD8003"/>
                </a:solidFill>
                <a:latin typeface="Comic Sans MS" panose="030F0702030302020204" pitchFamily="66" charset="0"/>
              </a:rPr>
              <a:t>Keep them from eating food</a:t>
            </a:r>
          </a:p>
          <a:p>
            <a:pPr marL="285750" indent="-285750">
              <a:buFont typeface="Wingdings" panose="05000000000000000000" pitchFamily="2" charset="2"/>
              <a:buChar char="q"/>
            </a:pPr>
            <a:r>
              <a:rPr lang="en-US" b="1" dirty="0">
                <a:solidFill>
                  <a:srgbClr val="0070C0"/>
                </a:solidFill>
                <a:latin typeface="Comic Sans MS" panose="030F0702030302020204" pitchFamily="66" charset="0"/>
              </a:rPr>
              <a:t>Take away all water where they grow </a:t>
            </a:r>
          </a:p>
        </p:txBody>
      </p:sp>
      <p:sp>
        <p:nvSpPr>
          <p:cNvPr id="9" name="TextBox 8"/>
          <p:cNvSpPr txBox="1"/>
          <p:nvPr/>
        </p:nvSpPr>
        <p:spPr>
          <a:xfrm>
            <a:off x="2387716" y="1832264"/>
            <a:ext cx="228600" cy="307777"/>
          </a:xfrm>
          <a:prstGeom prst="rect">
            <a:avLst/>
          </a:prstGeom>
          <a:noFill/>
        </p:spPr>
        <p:txBody>
          <a:bodyPr wrap="square" rtlCol="0">
            <a:spAutoFit/>
          </a:bodyPr>
          <a:lstStyle/>
          <a:p>
            <a:pPr algn="ctr"/>
            <a:r>
              <a:rPr lang="en-US" sz="1400" b="1" dirty="0">
                <a:latin typeface="Comic Sans MS" panose="030F0702030302020204" pitchFamily="66" charset="0"/>
              </a:rPr>
              <a:t>X</a:t>
            </a:r>
          </a:p>
        </p:txBody>
      </p:sp>
      <p:sp>
        <p:nvSpPr>
          <p:cNvPr id="10" name="TextBox 9"/>
          <p:cNvSpPr txBox="1"/>
          <p:nvPr/>
        </p:nvSpPr>
        <p:spPr>
          <a:xfrm>
            <a:off x="437975" y="1553831"/>
            <a:ext cx="228600" cy="307777"/>
          </a:xfrm>
          <a:prstGeom prst="rect">
            <a:avLst/>
          </a:prstGeom>
          <a:noFill/>
        </p:spPr>
        <p:txBody>
          <a:bodyPr wrap="square" rtlCol="0">
            <a:spAutoFit/>
          </a:bodyPr>
          <a:lstStyle/>
          <a:p>
            <a:pPr algn="ctr"/>
            <a:r>
              <a:rPr lang="en-US" sz="1400" b="1" dirty="0">
                <a:latin typeface="Comic Sans MS" panose="030F0702030302020204" pitchFamily="66" charset="0"/>
              </a:rPr>
              <a:t>X</a:t>
            </a:r>
          </a:p>
        </p:txBody>
      </p:sp>
      <p:sp>
        <p:nvSpPr>
          <p:cNvPr id="3" name="TextBox 2"/>
          <p:cNvSpPr txBox="1"/>
          <p:nvPr/>
        </p:nvSpPr>
        <p:spPr>
          <a:xfrm>
            <a:off x="4884839" y="980961"/>
            <a:ext cx="3869772" cy="1754326"/>
          </a:xfrm>
          <a:prstGeom prst="rect">
            <a:avLst/>
          </a:prstGeom>
          <a:noFill/>
        </p:spPr>
        <p:txBody>
          <a:bodyPr wrap="square" rtlCol="0">
            <a:spAutoFit/>
          </a:bodyPr>
          <a:lstStyle/>
          <a:p>
            <a:r>
              <a:rPr lang="en-US" b="1" dirty="0">
                <a:latin typeface="Comic Sans MS" panose="030F0702030302020204" pitchFamily="66" charset="0"/>
              </a:rPr>
              <a:t>No matter how different baby insects look, they all grow up to look like their parents.</a:t>
            </a:r>
          </a:p>
          <a:p>
            <a:pPr marL="285750" indent="-285750">
              <a:buFont typeface="Wingdings" panose="05000000000000000000" pitchFamily="2" charset="2"/>
              <a:buChar char="q"/>
            </a:pPr>
            <a:r>
              <a:rPr lang="en-US" b="1" dirty="0">
                <a:solidFill>
                  <a:srgbClr val="FD8003"/>
                </a:solidFill>
                <a:latin typeface="Comic Sans MS" panose="030F0702030302020204" pitchFamily="66" charset="0"/>
              </a:rPr>
              <a:t>True</a:t>
            </a:r>
          </a:p>
          <a:p>
            <a:pPr marL="285750" indent="-285750">
              <a:buFont typeface="Wingdings" panose="05000000000000000000" pitchFamily="2" charset="2"/>
              <a:buChar char="q"/>
            </a:pPr>
            <a:r>
              <a:rPr lang="en-US" b="1" dirty="0">
                <a:solidFill>
                  <a:srgbClr val="7030A0"/>
                </a:solidFill>
                <a:latin typeface="Comic Sans MS" panose="030F0702030302020204" pitchFamily="66" charset="0"/>
              </a:rPr>
              <a:t>False</a:t>
            </a:r>
          </a:p>
          <a:p>
            <a:pPr marL="285750" indent="-285750">
              <a:buFont typeface="Wingdings" panose="05000000000000000000" pitchFamily="2" charset="2"/>
              <a:buChar char="q"/>
            </a:pPr>
            <a:r>
              <a:rPr lang="en-US" b="1" dirty="0">
                <a:solidFill>
                  <a:srgbClr val="FF0000"/>
                </a:solidFill>
                <a:latin typeface="Comic Sans MS" panose="030F0702030302020204" pitchFamily="66" charset="0"/>
              </a:rPr>
              <a:t>Only when they feel like it!</a:t>
            </a:r>
            <a:r>
              <a:rPr lang="en-US" b="1" dirty="0">
                <a:latin typeface="Comic Sans MS" panose="030F0702030302020204" pitchFamily="66" charset="0"/>
              </a:rPr>
              <a:t> </a:t>
            </a:r>
          </a:p>
        </p:txBody>
      </p:sp>
      <p:sp>
        <p:nvSpPr>
          <p:cNvPr id="5" name="TextBox 4"/>
          <p:cNvSpPr txBox="1"/>
          <p:nvPr/>
        </p:nvSpPr>
        <p:spPr>
          <a:xfrm>
            <a:off x="4896388" y="1832264"/>
            <a:ext cx="342900" cy="307777"/>
          </a:xfrm>
          <a:prstGeom prst="rect">
            <a:avLst/>
          </a:prstGeom>
          <a:noFill/>
        </p:spPr>
        <p:txBody>
          <a:bodyPr wrap="square" rtlCol="0">
            <a:spAutoFit/>
          </a:bodyPr>
          <a:lstStyle/>
          <a:p>
            <a:pPr algn="ctr"/>
            <a:r>
              <a:rPr lang="en-US" sz="1400" b="1" dirty="0">
                <a:latin typeface="Comic Sans MS" panose="030F0702030302020204" pitchFamily="66" charset="0"/>
              </a:rPr>
              <a:t>X</a:t>
            </a:r>
          </a:p>
        </p:txBody>
      </p:sp>
      <p:sp>
        <p:nvSpPr>
          <p:cNvPr id="12" name="TextBox 11"/>
          <p:cNvSpPr txBox="1"/>
          <p:nvPr/>
        </p:nvSpPr>
        <p:spPr>
          <a:xfrm>
            <a:off x="296411" y="2779021"/>
            <a:ext cx="8458200" cy="1754326"/>
          </a:xfrm>
          <a:prstGeom prst="rect">
            <a:avLst/>
          </a:prstGeom>
          <a:noFill/>
        </p:spPr>
        <p:txBody>
          <a:bodyPr wrap="square" rtlCol="0">
            <a:spAutoFit/>
          </a:bodyPr>
          <a:lstStyle/>
          <a:p>
            <a:r>
              <a:rPr lang="en-US" b="1" dirty="0">
                <a:solidFill>
                  <a:srgbClr val="00B050"/>
                </a:solidFill>
                <a:latin typeface="Comic Sans MS" panose="030F0702030302020204" pitchFamily="66" charset="0"/>
              </a:rPr>
              <a:t>True</a:t>
            </a:r>
            <a:r>
              <a:rPr lang="en-US" b="1" dirty="0">
                <a:latin typeface="Comic Sans MS" panose="030F0702030302020204" pitchFamily="66" charset="0"/>
              </a:rPr>
              <a:t> or </a:t>
            </a:r>
            <a:r>
              <a:rPr lang="en-US" b="1" dirty="0">
                <a:solidFill>
                  <a:srgbClr val="0070C0"/>
                </a:solidFill>
                <a:latin typeface="Comic Sans MS" panose="030F0702030302020204" pitchFamily="66" charset="0"/>
              </a:rPr>
              <a:t>False</a:t>
            </a:r>
            <a:r>
              <a:rPr lang="en-US" b="1" dirty="0">
                <a:latin typeface="Comic Sans MS" panose="030F0702030302020204" pitchFamily="66" charset="0"/>
              </a:rPr>
              <a:t>? Only insects with </a:t>
            </a:r>
            <a:r>
              <a:rPr lang="en-US" b="1" u="sng" dirty="0">
                <a:solidFill>
                  <a:srgbClr val="FD8003"/>
                </a:solidFill>
                <a:latin typeface="Comic Sans MS" panose="030F0702030302020204" pitchFamily="66" charset="0"/>
              </a:rPr>
              <a:t>complete </a:t>
            </a:r>
            <a:r>
              <a:rPr lang="en-US" b="1" dirty="0">
                <a:latin typeface="Comic Sans MS" panose="030F0702030302020204" pitchFamily="66" charset="0"/>
              </a:rPr>
              <a:t>(</a:t>
            </a:r>
            <a:r>
              <a:rPr lang="en-US" b="1" dirty="0">
                <a:solidFill>
                  <a:srgbClr val="FD8003"/>
                </a:solidFill>
                <a:latin typeface="Comic Sans MS" panose="030F0702030302020204" pitchFamily="66" charset="0"/>
              </a:rPr>
              <a:t>4-part</a:t>
            </a:r>
            <a:r>
              <a:rPr lang="en-US" b="1" dirty="0">
                <a:latin typeface="Comic Sans MS" panose="030F0702030302020204" pitchFamily="66" charset="0"/>
              </a:rPr>
              <a:t>) life cycles grow up to be adult insects. Insects with </a:t>
            </a:r>
            <a:r>
              <a:rPr lang="en-US" b="1" u="sng" dirty="0">
                <a:solidFill>
                  <a:srgbClr val="0070C0"/>
                </a:solidFill>
                <a:latin typeface="Comic Sans MS" panose="030F0702030302020204" pitchFamily="66" charset="0"/>
              </a:rPr>
              <a:t>incomplete</a:t>
            </a:r>
            <a:r>
              <a:rPr lang="en-US" b="1" dirty="0">
                <a:latin typeface="Comic Sans MS" panose="030F0702030302020204" pitchFamily="66" charset="0"/>
              </a:rPr>
              <a:t> (</a:t>
            </a:r>
            <a:r>
              <a:rPr lang="en-US" b="1" dirty="0">
                <a:solidFill>
                  <a:srgbClr val="0070C0"/>
                </a:solidFill>
                <a:latin typeface="Comic Sans MS" panose="030F0702030302020204" pitchFamily="66" charset="0"/>
              </a:rPr>
              <a:t>3-part</a:t>
            </a:r>
            <a:r>
              <a:rPr lang="en-US" b="1" dirty="0">
                <a:latin typeface="Comic Sans MS" panose="030F0702030302020204" pitchFamily="66" charset="0"/>
              </a:rPr>
              <a:t>) life cycles stay babies forever.</a:t>
            </a:r>
            <a:endParaRPr lang="en-US" sz="800" b="1" dirty="0">
              <a:latin typeface="Comic Sans MS" panose="030F0702030302020204" pitchFamily="66" charset="0"/>
            </a:endParaRPr>
          </a:p>
          <a:p>
            <a:pPr marL="285750" indent="-285750">
              <a:buFont typeface="Wingdings" panose="05000000000000000000" pitchFamily="2" charset="2"/>
              <a:buChar char="q"/>
            </a:pPr>
            <a:r>
              <a:rPr lang="en-US" b="1" dirty="0">
                <a:solidFill>
                  <a:srgbClr val="00B050"/>
                </a:solidFill>
                <a:latin typeface="Comic Sans MS" panose="030F0702030302020204" pitchFamily="66" charset="0"/>
              </a:rPr>
              <a:t>True</a:t>
            </a:r>
            <a:r>
              <a:rPr lang="en-US" b="1" dirty="0">
                <a:latin typeface="Comic Sans MS" panose="030F0702030302020204" pitchFamily="66" charset="0"/>
              </a:rPr>
              <a:t>! </a:t>
            </a:r>
          </a:p>
          <a:p>
            <a:pPr marL="285750" indent="-285750">
              <a:buFont typeface="Wingdings" panose="05000000000000000000" pitchFamily="2" charset="2"/>
              <a:buChar char="q"/>
            </a:pPr>
            <a:r>
              <a:rPr lang="en-US" b="1" dirty="0">
                <a:solidFill>
                  <a:srgbClr val="7030A0"/>
                </a:solidFill>
                <a:latin typeface="Comic Sans MS" panose="030F0702030302020204" pitchFamily="66" charset="0"/>
              </a:rPr>
              <a:t>False</a:t>
            </a:r>
            <a:r>
              <a:rPr lang="en-US" b="1" dirty="0">
                <a:latin typeface="Comic Sans MS" panose="030F0702030302020204" pitchFamily="66" charset="0"/>
              </a:rPr>
              <a:t>! “</a:t>
            </a:r>
            <a:r>
              <a:rPr lang="en-US" b="1" dirty="0">
                <a:solidFill>
                  <a:srgbClr val="0070C0"/>
                </a:solidFill>
                <a:latin typeface="Comic Sans MS" panose="030F0702030302020204" pitchFamily="66" charset="0"/>
              </a:rPr>
              <a:t>Incomplete</a:t>
            </a:r>
            <a:r>
              <a:rPr lang="en-US" b="1" dirty="0">
                <a:latin typeface="Comic Sans MS" panose="030F0702030302020204" pitchFamily="66" charset="0"/>
              </a:rPr>
              <a:t>” just means some kinds of insects </a:t>
            </a:r>
            <a:r>
              <a:rPr lang="en-US" b="1" u="sng" dirty="0">
                <a:solidFill>
                  <a:srgbClr val="FF0000"/>
                </a:solidFill>
                <a:latin typeface="Comic Sans MS" panose="030F0702030302020204" pitchFamily="66" charset="0"/>
              </a:rPr>
              <a:t>don’t</a:t>
            </a:r>
            <a:r>
              <a:rPr lang="en-US" b="1" u="sng" dirty="0">
                <a:latin typeface="Comic Sans MS" panose="030F0702030302020204" pitchFamily="66" charset="0"/>
              </a:rPr>
              <a:t> go through a</a:t>
            </a:r>
            <a:r>
              <a:rPr lang="en-US" b="1" dirty="0">
                <a:latin typeface="Comic Sans MS" panose="030F0702030302020204" pitchFamily="66" charset="0"/>
              </a:rPr>
              <a:t> “resting” or </a:t>
            </a:r>
            <a:r>
              <a:rPr lang="en-US" b="1" u="sng" dirty="0">
                <a:solidFill>
                  <a:srgbClr val="FD8003"/>
                </a:solidFill>
                <a:latin typeface="Comic Sans MS" panose="030F0702030302020204" pitchFamily="66" charset="0"/>
              </a:rPr>
              <a:t>pupa stage</a:t>
            </a:r>
            <a:r>
              <a:rPr lang="en-US" b="1" dirty="0">
                <a:latin typeface="Comic Sans MS" panose="030F0702030302020204" pitchFamily="66" charset="0"/>
              </a:rPr>
              <a:t>. Insects from all life cycles become adults!</a:t>
            </a:r>
            <a:endParaRPr lang="en-US" sz="4000" b="1" dirty="0">
              <a:solidFill>
                <a:srgbClr val="FD8003"/>
              </a:solidFill>
              <a:latin typeface="Comic Sans MS" panose="030F0702030302020204" pitchFamily="66" charset="0"/>
            </a:endParaRPr>
          </a:p>
        </p:txBody>
      </p:sp>
      <p:sp>
        <p:nvSpPr>
          <p:cNvPr id="13" name="TextBox 12"/>
          <p:cNvSpPr txBox="1"/>
          <p:nvPr/>
        </p:nvSpPr>
        <p:spPr>
          <a:xfrm>
            <a:off x="274040" y="3886200"/>
            <a:ext cx="392535" cy="307777"/>
          </a:xfrm>
          <a:prstGeom prst="rect">
            <a:avLst/>
          </a:prstGeom>
          <a:noFill/>
        </p:spPr>
        <p:txBody>
          <a:bodyPr wrap="square" rtlCol="0">
            <a:spAutoFit/>
          </a:bodyPr>
          <a:lstStyle/>
          <a:p>
            <a:pPr algn="ctr"/>
            <a:r>
              <a:rPr lang="en-US" sz="1400" b="1" dirty="0">
                <a:latin typeface="Comic Sans MS" panose="030F0702030302020204" pitchFamily="66" charset="0"/>
              </a:rPr>
              <a:t>X</a:t>
            </a:r>
          </a:p>
        </p:txBody>
      </p:sp>
      <p:sp>
        <p:nvSpPr>
          <p:cNvPr id="14" name="TextBox 13"/>
          <p:cNvSpPr txBox="1"/>
          <p:nvPr/>
        </p:nvSpPr>
        <p:spPr>
          <a:xfrm>
            <a:off x="392535" y="6298193"/>
            <a:ext cx="274040" cy="307777"/>
          </a:xfrm>
          <a:prstGeom prst="rect">
            <a:avLst/>
          </a:prstGeom>
          <a:noFill/>
        </p:spPr>
        <p:txBody>
          <a:bodyPr wrap="square" rtlCol="0">
            <a:spAutoFit/>
          </a:bodyPr>
          <a:lstStyle/>
          <a:p>
            <a:pPr algn="ctr"/>
            <a:r>
              <a:rPr lang="en-US" sz="1400" b="1" dirty="0">
                <a:latin typeface="Comic Sans MS" panose="030F0702030302020204" pitchFamily="66" charset="0"/>
              </a:rPr>
              <a:t>X</a:t>
            </a:r>
          </a:p>
        </p:txBody>
      </p:sp>
    </p:spTree>
    <p:extLst>
      <p:ext uri="{BB962C8B-B14F-4D97-AF65-F5344CB8AC3E}">
        <p14:creationId xmlns:p14="http://schemas.microsoft.com/office/powerpoint/2010/main" val="13279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3" grpId="0"/>
      <p:bldP spid="5"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89" y="0"/>
            <a:ext cx="7077512" cy="6846444"/>
          </a:xfrm>
          <a:prstGeom prst="rect">
            <a:avLst/>
          </a:prstGeom>
        </p:spPr>
      </p:pic>
      <p:sp>
        <p:nvSpPr>
          <p:cNvPr id="3" name="TextBox 2"/>
          <p:cNvSpPr txBox="1"/>
          <p:nvPr/>
        </p:nvSpPr>
        <p:spPr>
          <a:xfrm>
            <a:off x="1604525" y="381000"/>
            <a:ext cx="4114801" cy="523220"/>
          </a:xfrm>
          <a:prstGeom prst="rect">
            <a:avLst/>
          </a:prstGeom>
          <a:noFill/>
        </p:spPr>
        <p:txBody>
          <a:bodyPr wrap="square" rtlCol="0">
            <a:spAutoFit/>
          </a:bodyPr>
          <a:lstStyle/>
          <a:p>
            <a:pPr algn="r"/>
            <a:r>
              <a:rPr lang="en-US" sz="2800" b="1" dirty="0">
                <a:latin typeface="Comic Sans MS" panose="030F0702030302020204" pitchFamily="66" charset="0"/>
              </a:rPr>
              <a:t>“Here’s </a:t>
            </a:r>
            <a:r>
              <a:rPr lang="en-US" sz="2800" b="1" dirty="0" err="1">
                <a:latin typeface="Comic Sans MS" panose="030F0702030302020204" pitchFamily="66" charset="0"/>
              </a:rPr>
              <a:t>lookin</a:t>
            </a:r>
            <a:r>
              <a:rPr lang="en-US" sz="2800" b="1" dirty="0">
                <a:latin typeface="Comic Sans MS" panose="030F0702030302020204" pitchFamily="66" charset="0"/>
              </a:rPr>
              <a:t>’ at you!”</a:t>
            </a:r>
          </a:p>
        </p:txBody>
      </p:sp>
      <p:pic>
        <p:nvPicPr>
          <p:cNvPr id="4" name="Picture 3"/>
          <p:cNvPicPr>
            <a:picLocks noChangeAspect="1"/>
          </p:cNvPicPr>
          <p:nvPr/>
        </p:nvPicPr>
        <p:blipFill>
          <a:blip r:embed="rId3"/>
          <a:stretch>
            <a:fillRect/>
          </a:stretch>
        </p:blipFill>
        <p:spPr>
          <a:xfrm>
            <a:off x="6248400" y="4572000"/>
            <a:ext cx="2200275" cy="2076450"/>
          </a:xfrm>
          <a:prstGeom prst="rect">
            <a:avLst/>
          </a:prstGeom>
        </p:spPr>
      </p:pic>
      <p:sp>
        <p:nvSpPr>
          <p:cNvPr id="5" name="TextBox 4"/>
          <p:cNvSpPr txBox="1"/>
          <p:nvPr/>
        </p:nvSpPr>
        <p:spPr>
          <a:xfrm>
            <a:off x="152400" y="6400800"/>
            <a:ext cx="2514600" cy="461665"/>
          </a:xfrm>
          <a:prstGeom prst="rect">
            <a:avLst/>
          </a:prstGeom>
          <a:noFill/>
        </p:spPr>
        <p:txBody>
          <a:bodyPr wrap="square" rtlCol="0">
            <a:spAutoFit/>
          </a:bodyPr>
          <a:lstStyle/>
          <a:p>
            <a:r>
              <a:rPr lang="en-US" sz="1200" dirty="0">
                <a:latin typeface="Comic Sans MS" panose="030F0702030302020204" pitchFamily="66" charset="0"/>
              </a:rPr>
              <a:t>Close-up of a walkingstick insect</a:t>
            </a:r>
          </a:p>
          <a:p>
            <a:r>
              <a:rPr lang="en-US" sz="1200" dirty="0">
                <a:latin typeface="Comic Sans MS" panose="030F0702030302020204" pitchFamily="66" charset="0"/>
              </a:rPr>
              <a:t>Inset: close-up of its eye</a:t>
            </a:r>
          </a:p>
        </p:txBody>
      </p:sp>
      <p:sp>
        <p:nvSpPr>
          <p:cNvPr id="6" name="TextBox 5"/>
          <p:cNvSpPr txBox="1"/>
          <p:nvPr/>
        </p:nvSpPr>
        <p:spPr>
          <a:xfrm>
            <a:off x="7239000" y="1524000"/>
            <a:ext cx="1676400" cy="2031325"/>
          </a:xfrm>
          <a:prstGeom prst="rect">
            <a:avLst/>
          </a:prstGeom>
          <a:noFill/>
        </p:spPr>
        <p:txBody>
          <a:bodyPr wrap="square" rtlCol="0">
            <a:spAutoFit/>
          </a:bodyPr>
          <a:lstStyle/>
          <a:p>
            <a:pPr algn="ctr"/>
            <a:r>
              <a:rPr lang="en-US" b="1" dirty="0"/>
              <a:t>Teachers! Please provide feedback on this material at the bottom of the webpage.</a:t>
            </a:r>
          </a:p>
          <a:p>
            <a:pPr algn="ctr"/>
            <a:r>
              <a:rPr lang="en-US" b="1" dirty="0"/>
              <a:t>Thanks!</a:t>
            </a:r>
          </a:p>
        </p:txBody>
      </p:sp>
    </p:spTree>
    <p:extLst>
      <p:ext uri="{BB962C8B-B14F-4D97-AF65-F5344CB8AC3E}">
        <p14:creationId xmlns:p14="http://schemas.microsoft.com/office/powerpoint/2010/main" val="2563975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1" y="1017880"/>
            <a:ext cx="4571999" cy="1477328"/>
          </a:xfrm>
          <a:prstGeom prst="rect">
            <a:avLst/>
          </a:prstGeom>
          <a:noFill/>
        </p:spPr>
        <p:txBody>
          <a:bodyPr wrap="square" rtlCol="0">
            <a:spAutoFit/>
          </a:bodyPr>
          <a:lstStyle/>
          <a:p>
            <a:r>
              <a:rPr lang="en-US" b="1" dirty="0">
                <a:latin typeface="Comic Sans MS" panose="030F0702030302020204" pitchFamily="66" charset="0"/>
              </a:rPr>
              <a:t>exoskeleton</a:t>
            </a:r>
            <a:r>
              <a:rPr lang="en-US" dirty="0">
                <a:latin typeface="Comic Sans MS" panose="030F0702030302020204" pitchFamily="66" charset="0"/>
              </a:rPr>
              <a:t> – the hard covering on the outside of an insect</a:t>
            </a:r>
          </a:p>
          <a:p>
            <a:endParaRPr lang="en-US" dirty="0">
              <a:latin typeface="Comic Sans MS" panose="030F0702030302020204" pitchFamily="66" charset="0"/>
            </a:endParaRPr>
          </a:p>
          <a:p>
            <a:r>
              <a:rPr lang="en-US" b="1" dirty="0">
                <a:latin typeface="Comic Sans MS" panose="030F0702030302020204" pitchFamily="66" charset="0"/>
              </a:rPr>
              <a:t>molt</a:t>
            </a:r>
            <a:r>
              <a:rPr lang="en-US" dirty="0">
                <a:latin typeface="Comic Sans MS" panose="030F0702030302020204" pitchFamily="66" charset="0"/>
              </a:rPr>
              <a:t> – shed, when a young insect splits out of its exoskeleton and grows bigger</a:t>
            </a:r>
          </a:p>
        </p:txBody>
      </p:sp>
      <p:pic>
        <p:nvPicPr>
          <p:cNvPr id="4" name="Picture 3"/>
          <p:cNvPicPr>
            <a:picLocks noChangeAspect="1"/>
          </p:cNvPicPr>
          <p:nvPr/>
        </p:nvPicPr>
        <p:blipFill>
          <a:blip r:embed="rId2"/>
          <a:stretch>
            <a:fillRect/>
          </a:stretch>
        </p:blipFill>
        <p:spPr>
          <a:xfrm>
            <a:off x="4724400" y="917265"/>
            <a:ext cx="1336944" cy="1678561"/>
          </a:xfrm>
          <a:prstGeom prst="rect">
            <a:avLst/>
          </a:prstGeom>
        </p:spPr>
      </p:pic>
      <p:pic>
        <p:nvPicPr>
          <p:cNvPr id="6" name="Picture 5"/>
          <p:cNvPicPr>
            <a:picLocks noChangeAspect="1"/>
          </p:cNvPicPr>
          <p:nvPr/>
        </p:nvPicPr>
        <p:blipFill>
          <a:blip r:embed="rId3"/>
          <a:stretch>
            <a:fillRect/>
          </a:stretch>
        </p:blipFill>
        <p:spPr>
          <a:xfrm>
            <a:off x="6061344" y="924636"/>
            <a:ext cx="2889787" cy="1663817"/>
          </a:xfrm>
          <a:prstGeom prst="rect">
            <a:avLst/>
          </a:prstGeom>
        </p:spPr>
      </p:pic>
      <p:pic>
        <p:nvPicPr>
          <p:cNvPr id="7" name="Picture 6"/>
          <p:cNvPicPr>
            <a:picLocks noChangeAspect="1"/>
          </p:cNvPicPr>
          <p:nvPr/>
        </p:nvPicPr>
        <p:blipFill>
          <a:blip r:embed="rId4"/>
          <a:stretch>
            <a:fillRect/>
          </a:stretch>
        </p:blipFill>
        <p:spPr>
          <a:xfrm>
            <a:off x="3298336" y="3030315"/>
            <a:ext cx="5822594" cy="1752600"/>
          </a:xfrm>
          <a:prstGeom prst="rect">
            <a:avLst/>
          </a:prstGeom>
        </p:spPr>
      </p:pic>
      <p:pic>
        <p:nvPicPr>
          <p:cNvPr id="8" name="Picture 7"/>
          <p:cNvPicPr>
            <a:picLocks noChangeAspect="1"/>
          </p:cNvPicPr>
          <p:nvPr/>
        </p:nvPicPr>
        <p:blipFill rotWithShape="1">
          <a:blip r:embed="rId5"/>
          <a:srcRect l="10038" t="52109" r="37888"/>
          <a:stretch/>
        </p:blipFill>
        <p:spPr>
          <a:xfrm>
            <a:off x="152401" y="3052303"/>
            <a:ext cx="3045551" cy="2209800"/>
          </a:xfrm>
          <a:prstGeom prst="rect">
            <a:avLst/>
          </a:prstGeom>
        </p:spPr>
      </p:pic>
      <p:sp>
        <p:nvSpPr>
          <p:cNvPr id="9" name="TextBox 8"/>
          <p:cNvSpPr txBox="1"/>
          <p:nvPr/>
        </p:nvSpPr>
        <p:spPr>
          <a:xfrm>
            <a:off x="76200" y="5262103"/>
            <a:ext cx="3222136" cy="369332"/>
          </a:xfrm>
          <a:prstGeom prst="rect">
            <a:avLst/>
          </a:prstGeom>
          <a:noFill/>
        </p:spPr>
        <p:txBody>
          <a:bodyPr wrap="square" rtlCol="0">
            <a:spAutoFit/>
          </a:bodyPr>
          <a:lstStyle/>
          <a:p>
            <a:pPr algn="ctr"/>
            <a:r>
              <a:rPr lang="en-US" dirty="0">
                <a:latin typeface="Comic Sans MS" panose="030F0702030302020204" pitchFamily="66" charset="0"/>
              </a:rPr>
              <a:t>Mosquitoes have 4 instars</a:t>
            </a:r>
          </a:p>
        </p:txBody>
      </p:sp>
      <p:sp>
        <p:nvSpPr>
          <p:cNvPr id="10" name="TextBox 9"/>
          <p:cNvSpPr txBox="1"/>
          <p:nvPr/>
        </p:nvSpPr>
        <p:spPr>
          <a:xfrm>
            <a:off x="3579389" y="5262103"/>
            <a:ext cx="4963909" cy="369332"/>
          </a:xfrm>
          <a:prstGeom prst="rect">
            <a:avLst/>
          </a:prstGeom>
          <a:noFill/>
        </p:spPr>
        <p:txBody>
          <a:bodyPr wrap="square" rtlCol="0">
            <a:spAutoFit/>
          </a:bodyPr>
          <a:lstStyle/>
          <a:p>
            <a:pPr algn="ctr"/>
            <a:r>
              <a:rPr lang="en-US" dirty="0">
                <a:latin typeface="Comic Sans MS" panose="030F0702030302020204" pitchFamily="66" charset="0"/>
              </a:rPr>
              <a:t>Some dragonflies have as many as 14 instars!</a:t>
            </a:r>
          </a:p>
        </p:txBody>
      </p:sp>
      <p:sp>
        <p:nvSpPr>
          <p:cNvPr id="11" name="TextBox 10"/>
          <p:cNvSpPr txBox="1"/>
          <p:nvPr/>
        </p:nvSpPr>
        <p:spPr>
          <a:xfrm>
            <a:off x="152401" y="2660983"/>
            <a:ext cx="8763775" cy="369332"/>
          </a:xfrm>
          <a:prstGeom prst="rect">
            <a:avLst/>
          </a:prstGeom>
          <a:noFill/>
        </p:spPr>
        <p:txBody>
          <a:bodyPr wrap="square" rtlCol="0">
            <a:spAutoFit/>
          </a:bodyPr>
          <a:lstStyle/>
          <a:p>
            <a:r>
              <a:rPr lang="en-US" b="1" dirty="0">
                <a:latin typeface="Comic Sans MS" panose="030F0702030302020204" pitchFamily="66" charset="0"/>
              </a:rPr>
              <a:t>instar</a:t>
            </a:r>
            <a:r>
              <a:rPr lang="en-US" dirty="0">
                <a:latin typeface="Comic Sans MS" panose="030F0702030302020204" pitchFamily="66" charset="0"/>
              </a:rPr>
              <a:t> – The stage between each molt and before an insect turns into an adult</a:t>
            </a:r>
          </a:p>
        </p:txBody>
      </p:sp>
      <p:sp>
        <p:nvSpPr>
          <p:cNvPr id="3" name="TextBox 2"/>
          <p:cNvSpPr txBox="1"/>
          <p:nvPr/>
        </p:nvSpPr>
        <p:spPr>
          <a:xfrm>
            <a:off x="0" y="152400"/>
            <a:ext cx="9144000" cy="523220"/>
          </a:xfrm>
          <a:prstGeom prst="rect">
            <a:avLst/>
          </a:prstGeom>
          <a:noFill/>
        </p:spPr>
        <p:txBody>
          <a:bodyPr wrap="square" rtlCol="0">
            <a:spAutoFit/>
          </a:bodyPr>
          <a:lstStyle/>
          <a:p>
            <a:pPr algn="ctr"/>
            <a:r>
              <a:rPr lang="en-US" sz="2800" b="1" dirty="0">
                <a:latin typeface="Comic Sans MS" panose="030F0702030302020204" pitchFamily="66" charset="0"/>
              </a:rPr>
              <a:t>First Graders: Strange words you may hear!</a:t>
            </a:r>
          </a:p>
        </p:txBody>
      </p:sp>
      <p:sp>
        <p:nvSpPr>
          <p:cNvPr id="5" name="TextBox 4"/>
          <p:cNvSpPr txBox="1"/>
          <p:nvPr/>
        </p:nvSpPr>
        <p:spPr>
          <a:xfrm>
            <a:off x="0" y="5657671"/>
            <a:ext cx="9144000" cy="1200329"/>
          </a:xfrm>
          <a:prstGeom prst="rect">
            <a:avLst/>
          </a:prstGeom>
          <a:noFill/>
        </p:spPr>
        <p:txBody>
          <a:bodyPr wrap="square" rtlCol="0">
            <a:spAutoFit/>
          </a:bodyPr>
          <a:lstStyle/>
          <a:p>
            <a:pPr algn="ctr"/>
            <a:r>
              <a:rPr lang="en-US" dirty="0">
                <a:latin typeface="Comic Sans MS" panose="030F0702030302020204" pitchFamily="66" charset="0"/>
              </a:rPr>
              <a:t>The exoskeleton helps the insect move and protects it from damage, but it doesn’t grow. To grow larger, insects must split out of their outer armor. This is called molting. Once the old exoskeleton is off, the insect grows bigger in just a few minutes. They are very soft and in danger until their new exoskeleton hardens.</a:t>
            </a:r>
          </a:p>
        </p:txBody>
      </p:sp>
    </p:spTree>
    <p:extLst>
      <p:ext uri="{BB962C8B-B14F-4D97-AF65-F5344CB8AC3E}">
        <p14:creationId xmlns:p14="http://schemas.microsoft.com/office/powerpoint/2010/main" val="164831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334672"/>
            <a:ext cx="8686800" cy="2862322"/>
          </a:xfrm>
          <a:prstGeom prst="rect">
            <a:avLst/>
          </a:prstGeom>
          <a:noFill/>
        </p:spPr>
        <p:txBody>
          <a:bodyPr wrap="square" rtlCol="0">
            <a:spAutoFit/>
          </a:bodyPr>
          <a:lstStyle/>
          <a:p>
            <a:r>
              <a:rPr lang="en-US" b="1" dirty="0">
                <a:latin typeface="Comic Sans MS" panose="030F0702030302020204" pitchFamily="66" charset="0"/>
              </a:rPr>
              <a:t>standing water </a:t>
            </a:r>
            <a:r>
              <a:rPr lang="en-US" dirty="0">
                <a:latin typeface="Comic Sans MS" panose="030F0702030302020204" pitchFamily="66" charset="0"/>
              </a:rPr>
              <a:t>–</a:t>
            </a:r>
            <a:r>
              <a:rPr lang="en-US" dirty="0"/>
              <a:t> </a:t>
            </a:r>
            <a:r>
              <a:rPr lang="en-US" dirty="0">
                <a:latin typeface="Comic Sans MS" panose="030F0702030302020204" pitchFamily="66" charset="0"/>
              </a:rPr>
              <a:t>water that is trapped, it often has a lot of germs and other stuff growing in it which makes it a good place where baby mosquitoes can grow! </a:t>
            </a:r>
            <a:r>
              <a:rPr lang="en-US" sz="1400" b="1" dirty="0">
                <a:latin typeface="Comic Sans MS" panose="030F0702030302020204" pitchFamily="66" charset="0"/>
              </a:rPr>
              <a:t>Examples:</a:t>
            </a:r>
            <a:r>
              <a:rPr lang="en-US" sz="1400" dirty="0">
                <a:latin typeface="Comic Sans MS" panose="030F0702030302020204" pitchFamily="66" charset="0"/>
              </a:rPr>
              <a:t> tropical plant, trash lid, wheel barrow, food container, bottle cap</a:t>
            </a:r>
          </a:p>
          <a:p>
            <a:endParaRPr lang="en-US" dirty="0"/>
          </a:p>
          <a:p>
            <a:endParaRPr lang="en-US" dirty="0"/>
          </a:p>
          <a:p>
            <a:endParaRPr lang="en-US" dirty="0"/>
          </a:p>
          <a:p>
            <a:endParaRPr lang="en-US" dirty="0"/>
          </a:p>
          <a:p>
            <a:endParaRPr lang="en-US" dirty="0">
              <a:latin typeface="Comic Sans MS" panose="030F0702030302020204" pitchFamily="66" charset="0"/>
            </a:endParaRPr>
          </a:p>
          <a:p>
            <a:r>
              <a:rPr lang="en-US" b="1" dirty="0">
                <a:latin typeface="Comic Sans MS" panose="030F0702030302020204" pitchFamily="66" charset="0"/>
              </a:rPr>
              <a:t>repellent</a:t>
            </a:r>
            <a:r>
              <a:rPr lang="en-US" dirty="0"/>
              <a:t> </a:t>
            </a:r>
            <a:r>
              <a:rPr lang="en-US" dirty="0">
                <a:latin typeface="Comic Sans MS" panose="030F0702030302020204" pitchFamily="66" charset="0"/>
              </a:rPr>
              <a:t>– a lotion or spray used on skin to keep mosquitoes from landing and biting</a:t>
            </a:r>
          </a:p>
        </p:txBody>
      </p:sp>
      <p:pic>
        <p:nvPicPr>
          <p:cNvPr id="3" name="Picture 2"/>
          <p:cNvPicPr>
            <a:picLocks noChangeAspect="1"/>
          </p:cNvPicPr>
          <p:nvPr/>
        </p:nvPicPr>
        <p:blipFill>
          <a:blip r:embed="rId2"/>
          <a:stretch>
            <a:fillRect/>
          </a:stretch>
        </p:blipFill>
        <p:spPr>
          <a:xfrm>
            <a:off x="3904522" y="3311563"/>
            <a:ext cx="1824037" cy="1218563"/>
          </a:xfrm>
          <a:prstGeom prst="rect">
            <a:avLst/>
          </a:prstGeom>
        </p:spPr>
      </p:pic>
      <p:pic>
        <p:nvPicPr>
          <p:cNvPr id="4" name="Picture 3"/>
          <p:cNvPicPr>
            <a:picLocks noChangeAspect="1"/>
          </p:cNvPicPr>
          <p:nvPr/>
        </p:nvPicPr>
        <p:blipFill rotWithShape="1">
          <a:blip r:embed="rId3"/>
          <a:srcRect l="20811" t="26923" r="27297" b="5769"/>
          <a:stretch/>
        </p:blipFill>
        <p:spPr>
          <a:xfrm>
            <a:off x="2165131" y="3311563"/>
            <a:ext cx="1676400" cy="1222375"/>
          </a:xfrm>
          <a:prstGeom prst="rect">
            <a:avLst/>
          </a:prstGeom>
        </p:spPr>
      </p:pic>
      <p:pic>
        <p:nvPicPr>
          <p:cNvPr id="5" name="Picture 4"/>
          <p:cNvPicPr>
            <a:picLocks noChangeAspect="1"/>
          </p:cNvPicPr>
          <p:nvPr/>
        </p:nvPicPr>
        <p:blipFill>
          <a:blip r:embed="rId4"/>
          <a:stretch>
            <a:fillRect/>
          </a:stretch>
        </p:blipFill>
        <p:spPr>
          <a:xfrm>
            <a:off x="387993" y="3317696"/>
            <a:ext cx="1708411" cy="1216242"/>
          </a:xfrm>
          <a:prstGeom prst="rect">
            <a:avLst/>
          </a:prstGeom>
        </p:spPr>
      </p:pic>
      <p:pic>
        <p:nvPicPr>
          <p:cNvPr id="6" name="Picture 5"/>
          <p:cNvPicPr>
            <a:picLocks noChangeAspect="1"/>
          </p:cNvPicPr>
          <p:nvPr/>
        </p:nvPicPr>
        <p:blipFill>
          <a:blip r:embed="rId5"/>
          <a:stretch>
            <a:fillRect/>
          </a:stretch>
        </p:blipFill>
        <p:spPr>
          <a:xfrm>
            <a:off x="5806930" y="3311563"/>
            <a:ext cx="1201227" cy="121624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2997" y="4932545"/>
            <a:ext cx="1028085" cy="174251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9015" y="5148659"/>
            <a:ext cx="2287034" cy="152640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31375" t="8153" r="31194" b="15596"/>
          <a:stretch/>
        </p:blipFill>
        <p:spPr>
          <a:xfrm>
            <a:off x="1348374" y="4976748"/>
            <a:ext cx="774623" cy="1704169"/>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16480"/>
          <a:stretch/>
        </p:blipFill>
        <p:spPr>
          <a:xfrm>
            <a:off x="3237885" y="5148659"/>
            <a:ext cx="1715115" cy="153225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993" y="1437098"/>
            <a:ext cx="1471497" cy="971188"/>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27686" y="1434163"/>
            <a:ext cx="1350892" cy="967962"/>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33902" y="1464920"/>
            <a:ext cx="1352555" cy="946789"/>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66214" y="1437098"/>
            <a:ext cx="1311009" cy="967962"/>
          </a:xfrm>
          <a:prstGeom prst="rect">
            <a:avLst/>
          </a:prstGeom>
        </p:spPr>
      </p:pic>
      <p:sp>
        <p:nvSpPr>
          <p:cNvPr id="16" name="TextBox 15"/>
          <p:cNvSpPr txBox="1"/>
          <p:nvPr/>
        </p:nvSpPr>
        <p:spPr>
          <a:xfrm>
            <a:off x="304800" y="818589"/>
            <a:ext cx="8686800" cy="646331"/>
          </a:xfrm>
          <a:prstGeom prst="rect">
            <a:avLst/>
          </a:prstGeom>
          <a:noFill/>
        </p:spPr>
        <p:txBody>
          <a:bodyPr wrap="square" rtlCol="0">
            <a:spAutoFit/>
          </a:bodyPr>
          <a:lstStyle/>
          <a:p>
            <a:r>
              <a:rPr lang="en-US" b="1" dirty="0">
                <a:latin typeface="Comic Sans MS" panose="030F0702030302020204" pitchFamily="66" charset="0"/>
              </a:rPr>
              <a:t>vector</a:t>
            </a:r>
            <a:r>
              <a:rPr lang="en-US" dirty="0"/>
              <a:t> </a:t>
            </a:r>
            <a:r>
              <a:rPr lang="en-US" dirty="0">
                <a:latin typeface="Comic Sans MS" panose="030F0702030302020204" pitchFamily="66" charset="0"/>
              </a:rPr>
              <a:t>–</a:t>
            </a:r>
            <a:r>
              <a:rPr lang="en-US" dirty="0"/>
              <a:t> </a:t>
            </a:r>
            <a:r>
              <a:rPr lang="en-US" dirty="0">
                <a:latin typeface="Comic Sans MS" panose="030F0702030302020204" pitchFamily="66" charset="0"/>
              </a:rPr>
              <a:t>any animal (can be an insect) that carries a germ that makes people or pets sick. The germs can be spread through urine (pee), feces (poo) or bites</a:t>
            </a:r>
          </a:p>
        </p:txBody>
      </p:sp>
      <p:sp>
        <p:nvSpPr>
          <p:cNvPr id="17" name="TextBox 16"/>
          <p:cNvSpPr txBox="1"/>
          <p:nvPr/>
        </p:nvSpPr>
        <p:spPr>
          <a:xfrm>
            <a:off x="0" y="152400"/>
            <a:ext cx="9144000" cy="523220"/>
          </a:xfrm>
          <a:prstGeom prst="rect">
            <a:avLst/>
          </a:prstGeom>
          <a:noFill/>
        </p:spPr>
        <p:txBody>
          <a:bodyPr wrap="square" rtlCol="0">
            <a:spAutoFit/>
          </a:bodyPr>
          <a:lstStyle/>
          <a:p>
            <a:pPr algn="ctr"/>
            <a:r>
              <a:rPr lang="en-US" sz="2800" b="1" dirty="0">
                <a:latin typeface="Comic Sans MS" panose="030F0702030302020204" pitchFamily="66" charset="0"/>
              </a:rPr>
              <a:t>First Graders: Strange Words You May Hear!</a:t>
            </a:r>
            <a:endParaRPr lang="en-US" sz="2800" dirty="0"/>
          </a:p>
        </p:txBody>
      </p:sp>
      <p:sp>
        <p:nvSpPr>
          <p:cNvPr id="18" name="TextBox 17"/>
          <p:cNvSpPr txBox="1"/>
          <p:nvPr/>
        </p:nvSpPr>
        <p:spPr>
          <a:xfrm>
            <a:off x="6162532" y="1414269"/>
            <a:ext cx="2856571" cy="523220"/>
          </a:xfrm>
          <a:prstGeom prst="rect">
            <a:avLst/>
          </a:prstGeom>
          <a:noFill/>
        </p:spPr>
        <p:txBody>
          <a:bodyPr wrap="square" rtlCol="0">
            <a:spAutoFit/>
          </a:bodyPr>
          <a:lstStyle/>
          <a:p>
            <a:r>
              <a:rPr lang="en-US" sz="1400" b="1" dirty="0">
                <a:latin typeface="Comic Sans MS" panose="030F0702030302020204" pitchFamily="66" charset="0"/>
              </a:rPr>
              <a:t>Examples:</a:t>
            </a:r>
          </a:p>
          <a:p>
            <a:r>
              <a:rPr lang="en-US" sz="1400" dirty="0">
                <a:latin typeface="Comic Sans MS" panose="030F0702030302020204" pitchFamily="66" charset="0"/>
              </a:rPr>
              <a:t>Mosquito, flea, mouse, tick</a:t>
            </a:r>
          </a:p>
        </p:txBody>
      </p:sp>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86528" y="3311626"/>
            <a:ext cx="1329730" cy="1216179"/>
          </a:xfrm>
          <a:prstGeom prst="rect">
            <a:avLst/>
          </a:prstGeom>
        </p:spPr>
      </p:pic>
      <p:sp>
        <p:nvSpPr>
          <p:cNvPr id="20" name="TextBox 19"/>
          <p:cNvSpPr txBox="1"/>
          <p:nvPr/>
        </p:nvSpPr>
        <p:spPr>
          <a:xfrm>
            <a:off x="7425658" y="5542528"/>
            <a:ext cx="990600" cy="738664"/>
          </a:xfrm>
          <a:prstGeom prst="rect">
            <a:avLst/>
          </a:prstGeom>
          <a:noFill/>
        </p:spPr>
        <p:txBody>
          <a:bodyPr wrap="square" rtlCol="0">
            <a:spAutoFit/>
          </a:bodyPr>
          <a:lstStyle/>
          <a:p>
            <a:r>
              <a:rPr lang="en-US" sz="1400" dirty="0">
                <a:latin typeface="Comic Sans MS" panose="030F0702030302020204" pitchFamily="66" charset="0"/>
              </a:rPr>
              <a:t>With and without repellent!</a:t>
            </a:r>
          </a:p>
        </p:txBody>
      </p:sp>
    </p:spTree>
    <p:extLst>
      <p:ext uri="{BB962C8B-B14F-4D97-AF65-F5344CB8AC3E}">
        <p14:creationId xmlns:p14="http://schemas.microsoft.com/office/powerpoint/2010/main" val="203938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are Insects?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7" name="TextBox 6"/>
          <p:cNvSpPr txBox="1"/>
          <p:nvPr/>
        </p:nvSpPr>
        <p:spPr>
          <a:xfrm>
            <a:off x="5142271" y="937989"/>
            <a:ext cx="3886200" cy="523220"/>
          </a:xfrm>
          <a:prstGeom prst="rect">
            <a:avLst/>
          </a:prstGeom>
          <a:noFill/>
        </p:spPr>
        <p:txBody>
          <a:bodyPr wrap="square" rtlCol="0">
            <a:spAutoFit/>
          </a:bodyPr>
          <a:lstStyle/>
          <a:p>
            <a:pPr algn="ctr"/>
            <a:r>
              <a:rPr lang="en-US" sz="2800" b="1" dirty="0">
                <a:latin typeface="Comic Sans MS" panose="030F0702030302020204" pitchFamily="66" charset="0"/>
              </a:rPr>
              <a:t>Insects are animals!</a:t>
            </a:r>
          </a:p>
        </p:txBody>
      </p:sp>
    </p:spTree>
    <p:extLst>
      <p:ext uri="{BB962C8B-B14F-4D97-AF65-F5344CB8AC3E}">
        <p14:creationId xmlns:p14="http://schemas.microsoft.com/office/powerpoint/2010/main" val="73753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are Insects?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8" name="TextBox 7"/>
          <p:cNvSpPr txBox="1"/>
          <p:nvPr/>
        </p:nvSpPr>
        <p:spPr>
          <a:xfrm>
            <a:off x="5418803" y="1600200"/>
            <a:ext cx="3352800" cy="954107"/>
          </a:xfrm>
          <a:prstGeom prst="rect">
            <a:avLst/>
          </a:prstGeom>
          <a:noFill/>
        </p:spPr>
        <p:txBody>
          <a:bodyPr wrap="square" rtlCol="0">
            <a:spAutoFit/>
          </a:bodyPr>
          <a:lstStyle/>
          <a:p>
            <a:pPr algn="ctr"/>
            <a:r>
              <a:rPr lang="en-US" sz="2800" b="1" dirty="0">
                <a:latin typeface="Comic Sans MS" panose="030F0702030302020204" pitchFamily="66" charset="0"/>
              </a:rPr>
              <a:t>Insects have three body parts</a:t>
            </a:r>
          </a:p>
        </p:txBody>
      </p:sp>
      <p:sp>
        <p:nvSpPr>
          <p:cNvPr id="2" name="Oval 1"/>
          <p:cNvSpPr/>
          <p:nvPr/>
        </p:nvSpPr>
        <p:spPr>
          <a:xfrm>
            <a:off x="1524000" y="1091381"/>
            <a:ext cx="1371600"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1981200" y="4978808"/>
            <a:ext cx="1066800" cy="8185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57300" y="3343663"/>
            <a:ext cx="2286000" cy="523220"/>
          </a:xfrm>
          <a:prstGeom prst="rect">
            <a:avLst/>
          </a:prstGeom>
          <a:noFill/>
        </p:spPr>
        <p:txBody>
          <a:bodyPr wrap="square" rtlCol="0">
            <a:spAutoFit/>
          </a:bodyPr>
          <a:lstStyle/>
          <a:p>
            <a:pPr algn="ctr"/>
            <a:r>
              <a:rPr lang="en-US" sz="2800" b="1" dirty="0">
                <a:latin typeface="Comic Sans MS" panose="030F0702030302020204" pitchFamily="66" charset="0"/>
              </a:rPr>
              <a:t>A head</a:t>
            </a:r>
          </a:p>
        </p:txBody>
      </p:sp>
    </p:spTree>
    <p:extLst>
      <p:ext uri="{BB962C8B-B14F-4D97-AF65-F5344CB8AC3E}">
        <p14:creationId xmlns:p14="http://schemas.microsoft.com/office/powerpoint/2010/main" val="371942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are Insects?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8" name="TextBox 7"/>
          <p:cNvSpPr txBox="1"/>
          <p:nvPr/>
        </p:nvSpPr>
        <p:spPr>
          <a:xfrm>
            <a:off x="5418803" y="1600200"/>
            <a:ext cx="3352800" cy="954107"/>
          </a:xfrm>
          <a:prstGeom prst="rect">
            <a:avLst/>
          </a:prstGeom>
          <a:noFill/>
        </p:spPr>
        <p:txBody>
          <a:bodyPr wrap="square" rtlCol="0">
            <a:spAutoFit/>
          </a:bodyPr>
          <a:lstStyle/>
          <a:p>
            <a:pPr algn="ctr"/>
            <a:r>
              <a:rPr lang="en-US" sz="2800" b="1" dirty="0">
                <a:latin typeface="Comic Sans MS" panose="030F0702030302020204" pitchFamily="66" charset="0"/>
              </a:rPr>
              <a:t>Insects have three body parts</a:t>
            </a:r>
          </a:p>
        </p:txBody>
      </p:sp>
      <p:sp>
        <p:nvSpPr>
          <p:cNvPr id="2" name="Oval 1"/>
          <p:cNvSpPr/>
          <p:nvPr/>
        </p:nvSpPr>
        <p:spPr>
          <a:xfrm>
            <a:off x="2689122" y="1189767"/>
            <a:ext cx="1425677" cy="1219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550936" y="4181167"/>
            <a:ext cx="1295400" cy="11995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18649" y="3326109"/>
            <a:ext cx="2286000" cy="523220"/>
          </a:xfrm>
          <a:prstGeom prst="rect">
            <a:avLst/>
          </a:prstGeom>
          <a:noFill/>
        </p:spPr>
        <p:txBody>
          <a:bodyPr wrap="square" rtlCol="0">
            <a:spAutoFit/>
          </a:bodyPr>
          <a:lstStyle/>
          <a:p>
            <a:pPr algn="ctr"/>
            <a:r>
              <a:rPr lang="en-US" sz="2800" b="1" dirty="0">
                <a:latin typeface="Comic Sans MS" panose="030F0702030302020204" pitchFamily="66" charset="0"/>
              </a:rPr>
              <a:t>a thorax</a:t>
            </a:r>
          </a:p>
        </p:txBody>
      </p:sp>
    </p:spTree>
    <p:extLst>
      <p:ext uri="{BB962C8B-B14F-4D97-AF65-F5344CB8AC3E}">
        <p14:creationId xmlns:p14="http://schemas.microsoft.com/office/powerpoint/2010/main" val="183712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are Insects?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8" name="TextBox 7"/>
          <p:cNvSpPr txBox="1"/>
          <p:nvPr/>
        </p:nvSpPr>
        <p:spPr>
          <a:xfrm>
            <a:off x="5418803" y="1600200"/>
            <a:ext cx="3352800" cy="954107"/>
          </a:xfrm>
          <a:prstGeom prst="rect">
            <a:avLst/>
          </a:prstGeom>
          <a:noFill/>
        </p:spPr>
        <p:txBody>
          <a:bodyPr wrap="square" rtlCol="0">
            <a:spAutoFit/>
          </a:bodyPr>
          <a:lstStyle/>
          <a:p>
            <a:pPr algn="ctr"/>
            <a:r>
              <a:rPr lang="en-US" sz="2800" b="1" dirty="0">
                <a:latin typeface="Comic Sans MS" panose="030F0702030302020204" pitchFamily="66" charset="0"/>
              </a:rPr>
              <a:t>Insects have three body parts</a:t>
            </a:r>
          </a:p>
        </p:txBody>
      </p:sp>
      <p:sp>
        <p:nvSpPr>
          <p:cNvPr id="2" name="Oval 1"/>
          <p:cNvSpPr/>
          <p:nvPr/>
        </p:nvSpPr>
        <p:spPr>
          <a:xfrm>
            <a:off x="3846336" y="1335106"/>
            <a:ext cx="1792464" cy="1484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569110" y="4495800"/>
            <a:ext cx="2286000" cy="1524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05200" y="3358412"/>
            <a:ext cx="2939151" cy="523220"/>
          </a:xfrm>
          <a:prstGeom prst="rect">
            <a:avLst/>
          </a:prstGeom>
          <a:noFill/>
        </p:spPr>
        <p:txBody>
          <a:bodyPr wrap="square" rtlCol="0">
            <a:spAutoFit/>
          </a:bodyPr>
          <a:lstStyle/>
          <a:p>
            <a:pPr algn="ctr"/>
            <a:r>
              <a:rPr lang="en-US" sz="2800" b="1" dirty="0">
                <a:latin typeface="Comic Sans MS" panose="030F0702030302020204" pitchFamily="66" charset="0"/>
              </a:rPr>
              <a:t>and an abdomen</a:t>
            </a:r>
          </a:p>
        </p:txBody>
      </p:sp>
    </p:spTree>
    <p:extLst>
      <p:ext uri="{BB962C8B-B14F-4D97-AF65-F5344CB8AC3E}">
        <p14:creationId xmlns:p14="http://schemas.microsoft.com/office/powerpoint/2010/main" val="9705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9144000" cy="707886"/>
          </a:xfrm>
          <a:prstGeom prst="rect">
            <a:avLst/>
          </a:prstGeom>
          <a:noFill/>
        </p:spPr>
        <p:txBody>
          <a:bodyPr wrap="square" rtlCol="0">
            <a:spAutoFit/>
          </a:bodyPr>
          <a:lstStyle/>
          <a:p>
            <a:pPr algn="ctr"/>
            <a:r>
              <a:rPr lang="en-US" sz="4000" b="1" dirty="0">
                <a:latin typeface="Comic Sans MS" panose="030F0702030302020204" pitchFamily="66" charset="0"/>
              </a:rPr>
              <a:t>What are Insects?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25699"/>
            <a:ext cx="6092472" cy="2491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3432" b="11906"/>
          <a:stretch/>
        </p:blipFill>
        <p:spPr>
          <a:xfrm flipH="1">
            <a:off x="-17206" y="3849329"/>
            <a:ext cx="9144000" cy="3008671"/>
          </a:xfrm>
          <a:prstGeom prst="rect">
            <a:avLst/>
          </a:prstGeom>
        </p:spPr>
      </p:pic>
      <p:sp>
        <p:nvSpPr>
          <p:cNvPr id="9" name="TextBox 8"/>
          <p:cNvSpPr txBox="1"/>
          <p:nvPr/>
        </p:nvSpPr>
        <p:spPr>
          <a:xfrm>
            <a:off x="5152103" y="3276600"/>
            <a:ext cx="3886199" cy="523220"/>
          </a:xfrm>
          <a:prstGeom prst="rect">
            <a:avLst/>
          </a:prstGeom>
          <a:noFill/>
        </p:spPr>
        <p:txBody>
          <a:bodyPr wrap="square" rtlCol="0">
            <a:spAutoFit/>
          </a:bodyPr>
          <a:lstStyle/>
          <a:p>
            <a:pPr algn="ctr"/>
            <a:r>
              <a:rPr lang="en-US" sz="2800" b="1" dirty="0">
                <a:latin typeface="Comic Sans MS" panose="030F0702030302020204" pitchFamily="66" charset="0"/>
              </a:rPr>
              <a:t>Insects have six legs</a:t>
            </a:r>
          </a:p>
        </p:txBody>
      </p:sp>
      <p:sp>
        <p:nvSpPr>
          <p:cNvPr id="2" name="Down Arrow 1"/>
          <p:cNvSpPr/>
          <p:nvPr/>
        </p:nvSpPr>
        <p:spPr>
          <a:xfrm rot="-2880000">
            <a:off x="2129476" y="3844711"/>
            <a:ext cx="304800" cy="63177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Down Arrow 2"/>
          <p:cNvSpPr/>
          <p:nvPr/>
        </p:nvSpPr>
        <p:spPr>
          <a:xfrm>
            <a:off x="2743200" y="3416710"/>
            <a:ext cx="315947" cy="52111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Down Arrow 4"/>
          <p:cNvSpPr/>
          <p:nvPr/>
        </p:nvSpPr>
        <p:spPr>
          <a:xfrm>
            <a:off x="3744806" y="3482122"/>
            <a:ext cx="274319" cy="55647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Down Arrow 9"/>
          <p:cNvSpPr/>
          <p:nvPr/>
        </p:nvSpPr>
        <p:spPr>
          <a:xfrm rot="1320000">
            <a:off x="4756036" y="3702659"/>
            <a:ext cx="285184" cy="55044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Left Arrow 10"/>
          <p:cNvSpPr/>
          <p:nvPr/>
        </p:nvSpPr>
        <p:spPr>
          <a:xfrm rot="-1320000">
            <a:off x="4942938" y="4698214"/>
            <a:ext cx="718638" cy="304800"/>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Up Arrow 11"/>
          <p:cNvSpPr/>
          <p:nvPr/>
        </p:nvSpPr>
        <p:spPr>
          <a:xfrm rot="2700000">
            <a:off x="3468311" y="5498413"/>
            <a:ext cx="304800" cy="59074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297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2120</TotalTime>
  <Words>2023</Words>
  <Application>Microsoft Macintosh PowerPoint</Application>
  <PresentationFormat>On-screen Show (4:3)</PresentationFormat>
  <Paragraphs>219</Paragraphs>
  <Slides>21</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Comic Sans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Anne Hagele</dc:creator>
  <cp:lastModifiedBy>Pablo Cabrera</cp:lastModifiedBy>
  <cp:revision>124</cp:revision>
  <dcterms:created xsi:type="dcterms:W3CDTF">2018-04-20T20:05:31Z</dcterms:created>
  <dcterms:modified xsi:type="dcterms:W3CDTF">2018-05-22T17:38:32Z</dcterms:modified>
</cp:coreProperties>
</file>